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309" r:id="rId2"/>
    <p:sldId id="402" r:id="rId3"/>
    <p:sldId id="403" r:id="rId4"/>
    <p:sldId id="404" r:id="rId5"/>
    <p:sldId id="405" r:id="rId6"/>
    <p:sldId id="406"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80" userDrawn="1">
          <p15:clr>
            <a:srgbClr val="A4A3A4"/>
          </p15:clr>
        </p15:guide>
        <p15:guide id="2" pos="1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7F7F7F"/>
    <a:srgbClr val="E6B9B8"/>
    <a:srgbClr val="903735"/>
    <a:srgbClr val="3F3F3F"/>
    <a:srgbClr val="D99694"/>
    <a:srgbClr val="F5F5F5"/>
    <a:srgbClr val="FFFFFF"/>
    <a:srgbClr val="A6A6A6"/>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2" autoAdjust="0"/>
    <p:restoredTop sz="94192" autoAdjust="0"/>
  </p:normalViewPr>
  <p:slideViewPr>
    <p:cSldViewPr snapToGrid="0">
      <p:cViewPr varScale="1">
        <p:scale>
          <a:sx n="70" d="100"/>
          <a:sy n="70" d="100"/>
        </p:scale>
        <p:origin x="756" y="32"/>
      </p:cViewPr>
      <p:guideLst>
        <p:guide orient="horz" pos="1080"/>
        <p:guide pos="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2-11T04:04:49.958"/>
    </inkml:context>
    <inkml:brush xml:id="br0">
      <inkml:brushProperty name="width" value="0.05" units="cm"/>
      <inkml:brushProperty name="height" value="0.05" units="cm"/>
    </inkml:brush>
  </inkml:definitions>
  <inkml:trace contextRef="#ctx0" brushRef="#br0">0 0 24575,'0'0'0,"0"0"0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95449C-960B-6D48-8539-E344DB20D0D2}" type="datetimeFigureOut">
              <a:rPr lang="en-US" smtClean="0"/>
              <a:t>2/11/2023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CD62DB-4CE6-8742-BEA4-A9D78C0AF31B}" type="slidenum">
              <a:rPr lang="en-US" smtClean="0"/>
              <a:t>‹#›</a:t>
            </a:fld>
            <a:endParaRPr lang="en-US"/>
          </a:p>
        </p:txBody>
      </p:sp>
    </p:spTree>
    <p:extLst>
      <p:ext uri="{BB962C8B-B14F-4D97-AF65-F5344CB8AC3E}">
        <p14:creationId xmlns:p14="http://schemas.microsoft.com/office/powerpoint/2010/main" val="15999013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BCD62DB-4CE6-8742-BEA4-A9D78C0AF31B}" type="slidenum">
              <a:rPr lang="en-US" smtClean="0"/>
              <a:t>1</a:t>
            </a:fld>
            <a:endParaRPr lang="en-US"/>
          </a:p>
        </p:txBody>
      </p:sp>
    </p:spTree>
    <p:extLst>
      <p:ext uri="{BB962C8B-B14F-4D97-AF65-F5344CB8AC3E}">
        <p14:creationId xmlns:p14="http://schemas.microsoft.com/office/powerpoint/2010/main" val="36833810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image" Target="../media/image5.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Reg">
    <p:spTree>
      <p:nvGrpSpPr>
        <p:cNvPr id="1" name=""/>
        <p:cNvGrpSpPr/>
        <p:nvPr/>
      </p:nvGrpSpPr>
      <p:grpSpPr>
        <a:xfrm>
          <a:off x="0" y="0"/>
          <a:ext cx="0" cy="0"/>
          <a:chOff x="0" y="0"/>
          <a:chExt cx="0" cy="0"/>
        </a:xfrm>
      </p:grpSpPr>
      <p:cxnSp>
        <p:nvCxnSpPr>
          <p:cNvPr id="5" name="Straight Connector 4"/>
          <p:cNvCxnSpPr/>
          <p:nvPr userDrawn="1"/>
        </p:nvCxnSpPr>
        <p:spPr>
          <a:xfrm>
            <a:off x="216000" y="2782386"/>
            <a:ext cx="11760000" cy="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10"/>
          <p:cNvSpPr>
            <a:spLocks noGrp="1"/>
          </p:cNvSpPr>
          <p:nvPr>
            <p:ph type="title" hasCustomPrompt="1"/>
          </p:nvPr>
        </p:nvSpPr>
        <p:spPr>
          <a:xfrm>
            <a:off x="216000" y="2302709"/>
            <a:ext cx="11760000" cy="478661"/>
          </a:xfrm>
          <a:prstGeom prst="rect">
            <a:avLst/>
          </a:prstGeom>
        </p:spPr>
        <p:txBody>
          <a:bodyPr vert="horz" anchor="ctr"/>
          <a:lstStyle>
            <a:lvl1pPr algn="l">
              <a:defRPr sz="2400" b="1">
                <a:latin typeface="Palatino Linotype"/>
                <a:cs typeface="Palatino Linotype"/>
              </a:defRPr>
            </a:lvl1pPr>
          </a:lstStyle>
          <a:p>
            <a:r>
              <a:rPr lang="de-DE" err="1"/>
              <a:t>Presentation</a:t>
            </a:r>
            <a:r>
              <a:rPr lang="de-DE"/>
              <a:t> Title</a:t>
            </a:r>
            <a:endParaRPr lang="en-US"/>
          </a:p>
        </p:txBody>
      </p:sp>
      <p:sp>
        <p:nvSpPr>
          <p:cNvPr id="16" name="Text Placeholder 14"/>
          <p:cNvSpPr>
            <a:spLocks noGrp="1"/>
          </p:cNvSpPr>
          <p:nvPr>
            <p:ph type="body" sz="quarter" idx="10" hasCustomPrompt="1"/>
          </p:nvPr>
        </p:nvSpPr>
        <p:spPr>
          <a:xfrm>
            <a:off x="216000" y="2924064"/>
            <a:ext cx="11760000" cy="398309"/>
          </a:xfrm>
          <a:prstGeom prst="rect">
            <a:avLst/>
          </a:prstGeom>
        </p:spPr>
        <p:txBody>
          <a:bodyPr vert="horz" lIns="0" tIns="0" rIns="0" bIns="0" anchor="ctr"/>
          <a:lstStyle>
            <a:lvl1pPr marL="0" indent="0">
              <a:buNone/>
              <a:defRPr sz="2200">
                <a:latin typeface="Palatino Linotype"/>
                <a:cs typeface="Palatino Linotype"/>
              </a:defRPr>
            </a:lvl1pPr>
          </a:lstStyle>
          <a:p>
            <a:pPr lvl="0"/>
            <a:r>
              <a:rPr lang="de-DE" err="1"/>
              <a:t>Subtitle</a:t>
            </a:r>
            <a:endParaRPr lang="en-US"/>
          </a:p>
        </p:txBody>
      </p:sp>
      <p:sp>
        <p:nvSpPr>
          <p:cNvPr id="17" name="Text Placeholder 14"/>
          <p:cNvSpPr>
            <a:spLocks noGrp="1"/>
          </p:cNvSpPr>
          <p:nvPr>
            <p:ph type="body" sz="quarter" idx="11" hasCustomPrompt="1"/>
          </p:nvPr>
        </p:nvSpPr>
        <p:spPr>
          <a:xfrm>
            <a:off x="216000" y="3256048"/>
            <a:ext cx="3329568" cy="374658"/>
          </a:xfrm>
          <a:prstGeom prst="rect">
            <a:avLst/>
          </a:prstGeom>
        </p:spPr>
        <p:txBody>
          <a:bodyPr vert="horz" lIns="0" tIns="0" rIns="0" bIns="0" anchor="ctr"/>
          <a:lstStyle>
            <a:lvl1pPr marL="0" indent="0">
              <a:buNone/>
              <a:defRPr sz="1800" baseline="0">
                <a:latin typeface="Palatino Linotype"/>
                <a:cs typeface="Palatino Linotype"/>
              </a:defRPr>
            </a:lvl1pPr>
          </a:lstStyle>
          <a:p>
            <a:pPr lvl="0"/>
            <a:r>
              <a:rPr lang="de-DE" err="1"/>
              <a:t>Month</a:t>
            </a:r>
            <a:r>
              <a:rPr lang="de-DE"/>
              <a:t>, DD, YYYY</a:t>
            </a:r>
            <a:endParaRPr lang="en-US"/>
          </a:p>
        </p:txBody>
      </p:sp>
      <p:sp>
        <p:nvSpPr>
          <p:cNvPr id="25" name="Text Placeholder 23"/>
          <p:cNvSpPr>
            <a:spLocks noGrp="1"/>
          </p:cNvSpPr>
          <p:nvPr>
            <p:ph type="body" sz="quarter" idx="13" hasCustomPrompt="1"/>
          </p:nvPr>
        </p:nvSpPr>
        <p:spPr>
          <a:xfrm>
            <a:off x="8794681" y="268822"/>
            <a:ext cx="3181321" cy="244040"/>
          </a:xfrm>
          <a:prstGeom prst="rect">
            <a:avLst/>
          </a:prstGeom>
        </p:spPr>
        <p:txBody>
          <a:bodyPr vert="horz" lIns="0" tIns="0" rIns="0" bIns="0"/>
          <a:lstStyle>
            <a:lvl1pPr marL="0" indent="0" algn="r">
              <a:buNone/>
              <a:defRPr sz="1400" b="0" i="1" baseline="0">
                <a:latin typeface="Palatino Linotype"/>
                <a:cs typeface="Palatino Linotype"/>
              </a:defRPr>
            </a:lvl1pPr>
          </a:lstStyle>
          <a:p>
            <a:pPr lvl="0"/>
            <a:r>
              <a:rPr lang="en-US"/>
              <a:t>Strictly Confidential</a:t>
            </a:r>
          </a:p>
        </p:txBody>
      </p:sp>
      <p:grpSp>
        <p:nvGrpSpPr>
          <p:cNvPr id="10" name="Group 9"/>
          <p:cNvGrpSpPr/>
          <p:nvPr userDrawn="1"/>
        </p:nvGrpSpPr>
        <p:grpSpPr>
          <a:xfrm>
            <a:off x="216000" y="6248641"/>
            <a:ext cx="3242189" cy="483327"/>
            <a:chOff x="586388" y="5849217"/>
            <a:chExt cx="2431642" cy="483327"/>
          </a:xfrm>
        </p:grpSpPr>
        <p:sp>
          <p:nvSpPr>
            <p:cNvPr id="11" name="TextBox 10"/>
            <p:cNvSpPr txBox="1"/>
            <p:nvPr userDrawn="1"/>
          </p:nvSpPr>
          <p:spPr>
            <a:xfrm>
              <a:off x="1000317" y="6058558"/>
              <a:ext cx="2017713" cy="230832"/>
            </a:xfrm>
            <a:prstGeom prst="rect">
              <a:avLst/>
            </a:prstGeom>
            <a:noFill/>
          </p:spPr>
          <p:txBody>
            <a:bodyPr wrap="square" lIns="0" tIns="0" rIns="0" bIns="0" rtlCol="0" anchor="ctr">
              <a:spAutoFit/>
            </a:bodyPr>
            <a:lstStyle/>
            <a:p>
              <a:r>
                <a:rPr lang="en-US" sz="1500" b="1">
                  <a:solidFill>
                    <a:srgbClr val="903735"/>
                  </a:solidFill>
                  <a:latin typeface="Palatino Linotype"/>
                  <a:cs typeface="Palatino Linotype"/>
                </a:rPr>
                <a:t>Cornell</a:t>
              </a:r>
              <a:r>
                <a:rPr lang="en-US" sz="1500" b="1">
                  <a:solidFill>
                    <a:schemeClr val="accent2">
                      <a:lumMod val="75000"/>
                    </a:schemeClr>
                  </a:solidFill>
                  <a:latin typeface="Palatino Linotype"/>
                  <a:cs typeface="Palatino Linotype"/>
                </a:rPr>
                <a:t> </a:t>
              </a:r>
              <a:r>
                <a:rPr lang="en-US" sz="1500" b="1">
                  <a:solidFill>
                    <a:schemeClr val="tx1">
                      <a:lumMod val="65000"/>
                      <a:lumOff val="35000"/>
                    </a:schemeClr>
                  </a:solidFill>
                  <a:latin typeface="Palatino Linotype"/>
                  <a:cs typeface="Palatino Linotype"/>
                </a:rPr>
                <a:t>Consulting</a:t>
              </a:r>
            </a:p>
          </p:txBody>
        </p:sp>
        <p:pic>
          <p:nvPicPr>
            <p:cNvPr id="18" name="Picture 17" descr="ccc logo behemoth v3.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7091" r="32516" b="44996"/>
            <a:stretch/>
          </p:blipFill>
          <p:spPr>
            <a:xfrm>
              <a:off x="586388" y="5849217"/>
              <a:ext cx="420088" cy="483327"/>
            </a:xfrm>
            <a:prstGeom prst="rect">
              <a:avLst/>
            </a:prstGeom>
          </p:spPr>
        </p:pic>
      </p:grpSp>
    </p:spTree>
    <p:extLst>
      <p:ext uri="{BB962C8B-B14F-4D97-AF65-F5344CB8AC3E}">
        <p14:creationId xmlns:p14="http://schemas.microsoft.com/office/powerpoint/2010/main" val="13533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Disc.">
    <p:spTree>
      <p:nvGrpSpPr>
        <p:cNvPr id="1" name=""/>
        <p:cNvGrpSpPr/>
        <p:nvPr/>
      </p:nvGrpSpPr>
      <p:grpSpPr>
        <a:xfrm>
          <a:off x="0" y="0"/>
          <a:ext cx="0" cy="0"/>
          <a:chOff x="0" y="0"/>
          <a:chExt cx="0" cy="0"/>
        </a:xfrm>
      </p:grpSpPr>
      <p:cxnSp>
        <p:nvCxnSpPr>
          <p:cNvPr id="5" name="Straight Connector 4"/>
          <p:cNvCxnSpPr/>
          <p:nvPr userDrawn="1"/>
        </p:nvCxnSpPr>
        <p:spPr>
          <a:xfrm>
            <a:off x="216000" y="2782386"/>
            <a:ext cx="11760000" cy="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itle 10"/>
          <p:cNvSpPr>
            <a:spLocks noGrp="1"/>
          </p:cNvSpPr>
          <p:nvPr>
            <p:ph type="title" hasCustomPrompt="1"/>
          </p:nvPr>
        </p:nvSpPr>
        <p:spPr>
          <a:xfrm>
            <a:off x="216000" y="2302709"/>
            <a:ext cx="11760000" cy="478661"/>
          </a:xfrm>
          <a:prstGeom prst="rect">
            <a:avLst/>
          </a:prstGeom>
        </p:spPr>
        <p:txBody>
          <a:bodyPr vert="horz" anchor="ctr"/>
          <a:lstStyle>
            <a:lvl1pPr algn="l">
              <a:defRPr sz="2400" b="1">
                <a:latin typeface="Palatino Linotype"/>
                <a:cs typeface="Palatino Linotype"/>
              </a:defRPr>
            </a:lvl1pPr>
          </a:lstStyle>
          <a:p>
            <a:r>
              <a:rPr lang="de-DE" err="1"/>
              <a:t>Presentation</a:t>
            </a:r>
            <a:r>
              <a:rPr lang="de-DE"/>
              <a:t> Title</a:t>
            </a:r>
            <a:endParaRPr lang="en-US"/>
          </a:p>
        </p:txBody>
      </p:sp>
      <p:sp>
        <p:nvSpPr>
          <p:cNvPr id="11" name="TextBox 10"/>
          <p:cNvSpPr txBox="1"/>
          <p:nvPr userDrawn="1"/>
        </p:nvSpPr>
        <p:spPr>
          <a:xfrm>
            <a:off x="216000" y="4360330"/>
            <a:ext cx="11760000" cy="923330"/>
          </a:xfrm>
          <a:prstGeom prst="rect">
            <a:avLst/>
          </a:prstGeom>
          <a:noFill/>
        </p:spPr>
        <p:txBody>
          <a:bodyPr wrap="square" lIns="0" tIns="0" rIns="0" bIns="0" rtlCol="0">
            <a:spAutoFit/>
          </a:bodyPr>
          <a:lstStyle/>
          <a:p>
            <a:r>
              <a:rPr lang="en-US" sz="1200" i="1">
                <a:solidFill>
                  <a:srgbClr val="A6A6A6"/>
                </a:solidFill>
                <a:latin typeface="Palatino Linotype"/>
                <a:cs typeface="Palatino Linotype"/>
              </a:rPr>
              <a:t>Cornell Consulting prepared this presentation exclusively for the benefit and internal use of Cornell Consulting’s client to whom it is directly addressed (including such client’s subsidiaries, the “Company”) in order to assist the Company in evaluating, on a preliminary basis, possible initiatives as defined by the engagement letter and does not carry any right of publication or disclosure, in whole or in part, to any other party. The purpose of this presentation is for discussion only, and is incomplete without reference to, and should be viewed solely in conjunction with, the oral briefing provided by Cornell Consulting.</a:t>
            </a:r>
            <a:r>
              <a:rPr lang="en-US" sz="1200" i="1" baseline="0">
                <a:solidFill>
                  <a:srgbClr val="A6A6A6"/>
                </a:solidFill>
                <a:latin typeface="Palatino Linotype"/>
                <a:cs typeface="Palatino Linotype"/>
              </a:rPr>
              <a:t> </a:t>
            </a:r>
            <a:r>
              <a:rPr lang="en-US" sz="1200" i="1">
                <a:solidFill>
                  <a:srgbClr val="A6A6A6"/>
                </a:solidFill>
                <a:latin typeface="Palatino Linotype"/>
                <a:cs typeface="Palatino Linotype"/>
              </a:rPr>
              <a:t>Without prior written consent of Cornell Consulting, neither this presentation nor any of its contents may be disclosed or used for any other purpose.</a:t>
            </a:r>
            <a:r>
              <a:rPr lang="de-DE" sz="1200" i="1">
                <a:solidFill>
                  <a:srgbClr val="A6A6A6"/>
                </a:solidFill>
                <a:latin typeface="Palatino Linotype"/>
                <a:cs typeface="Palatino Linotype"/>
              </a:rPr>
              <a:t> </a:t>
            </a:r>
            <a:r>
              <a:rPr lang="en-US" sz="1200" i="1">
                <a:solidFill>
                  <a:srgbClr val="A6A6A6"/>
                </a:solidFill>
                <a:latin typeface="Palatino Linotype"/>
                <a:cs typeface="Palatino Linotype"/>
              </a:rPr>
              <a:t>This presentation does not constitute a commitment by Cornell Consulting to provide any other services to the client.</a:t>
            </a:r>
          </a:p>
        </p:txBody>
      </p:sp>
      <p:sp>
        <p:nvSpPr>
          <p:cNvPr id="13" name="Text Placeholder 14"/>
          <p:cNvSpPr>
            <a:spLocks noGrp="1"/>
          </p:cNvSpPr>
          <p:nvPr>
            <p:ph type="body" sz="quarter" idx="10" hasCustomPrompt="1"/>
          </p:nvPr>
        </p:nvSpPr>
        <p:spPr>
          <a:xfrm>
            <a:off x="216000" y="2924064"/>
            <a:ext cx="11760000" cy="398309"/>
          </a:xfrm>
          <a:prstGeom prst="rect">
            <a:avLst/>
          </a:prstGeom>
        </p:spPr>
        <p:txBody>
          <a:bodyPr vert="horz" lIns="0" tIns="0" rIns="0" bIns="0" anchor="ctr"/>
          <a:lstStyle>
            <a:lvl1pPr marL="0" indent="0">
              <a:buNone/>
              <a:defRPr sz="2200">
                <a:latin typeface="Palatino Linotype"/>
                <a:cs typeface="Palatino Linotype"/>
              </a:defRPr>
            </a:lvl1pPr>
          </a:lstStyle>
          <a:p>
            <a:pPr lvl="0"/>
            <a:r>
              <a:rPr lang="de-DE" err="1"/>
              <a:t>Subtitle</a:t>
            </a:r>
            <a:endParaRPr lang="en-US"/>
          </a:p>
        </p:txBody>
      </p:sp>
      <p:sp>
        <p:nvSpPr>
          <p:cNvPr id="14" name="Text Placeholder 14"/>
          <p:cNvSpPr>
            <a:spLocks noGrp="1"/>
          </p:cNvSpPr>
          <p:nvPr>
            <p:ph type="body" sz="quarter" idx="11" hasCustomPrompt="1"/>
          </p:nvPr>
        </p:nvSpPr>
        <p:spPr>
          <a:xfrm>
            <a:off x="216000" y="3256048"/>
            <a:ext cx="3329568" cy="374658"/>
          </a:xfrm>
          <a:prstGeom prst="rect">
            <a:avLst/>
          </a:prstGeom>
        </p:spPr>
        <p:txBody>
          <a:bodyPr vert="horz" lIns="0" tIns="0" rIns="0" bIns="0" anchor="ctr"/>
          <a:lstStyle>
            <a:lvl1pPr marL="0" indent="0">
              <a:buNone/>
              <a:defRPr sz="1800" baseline="0">
                <a:latin typeface="Palatino Linotype"/>
                <a:cs typeface="Palatino Linotype"/>
              </a:defRPr>
            </a:lvl1pPr>
          </a:lstStyle>
          <a:p>
            <a:pPr lvl="0"/>
            <a:r>
              <a:rPr lang="de-DE" err="1"/>
              <a:t>Month</a:t>
            </a:r>
            <a:r>
              <a:rPr lang="de-DE"/>
              <a:t>, DD, YYYY</a:t>
            </a:r>
            <a:endParaRPr lang="en-US"/>
          </a:p>
        </p:txBody>
      </p:sp>
      <p:sp>
        <p:nvSpPr>
          <p:cNvPr id="15" name="Text Placeholder 23"/>
          <p:cNvSpPr>
            <a:spLocks noGrp="1"/>
          </p:cNvSpPr>
          <p:nvPr>
            <p:ph type="body" sz="quarter" idx="13" hasCustomPrompt="1"/>
          </p:nvPr>
        </p:nvSpPr>
        <p:spPr>
          <a:xfrm>
            <a:off x="8794681" y="268822"/>
            <a:ext cx="3181321" cy="244040"/>
          </a:xfrm>
          <a:prstGeom prst="rect">
            <a:avLst/>
          </a:prstGeom>
        </p:spPr>
        <p:txBody>
          <a:bodyPr vert="horz" lIns="0" tIns="0" rIns="0" bIns="0"/>
          <a:lstStyle>
            <a:lvl1pPr marL="0" indent="0" algn="r">
              <a:buNone/>
              <a:defRPr sz="1400" b="0" i="1" baseline="0">
                <a:latin typeface="Palatino Linotype"/>
                <a:cs typeface="Palatino Linotype"/>
              </a:defRPr>
            </a:lvl1pPr>
          </a:lstStyle>
          <a:p>
            <a:pPr lvl="0"/>
            <a:r>
              <a:rPr lang="en-US"/>
              <a:t>Strictly Confidential</a:t>
            </a:r>
          </a:p>
        </p:txBody>
      </p:sp>
      <p:grpSp>
        <p:nvGrpSpPr>
          <p:cNvPr id="16" name="Group 15"/>
          <p:cNvGrpSpPr/>
          <p:nvPr userDrawn="1"/>
        </p:nvGrpSpPr>
        <p:grpSpPr>
          <a:xfrm>
            <a:off x="216000" y="6248641"/>
            <a:ext cx="3242189" cy="483327"/>
            <a:chOff x="586388" y="5849217"/>
            <a:chExt cx="2431642" cy="483327"/>
          </a:xfrm>
        </p:grpSpPr>
        <p:sp>
          <p:nvSpPr>
            <p:cNvPr id="17" name="TextBox 16"/>
            <p:cNvSpPr txBox="1"/>
            <p:nvPr userDrawn="1"/>
          </p:nvSpPr>
          <p:spPr>
            <a:xfrm>
              <a:off x="1000317" y="6058558"/>
              <a:ext cx="2017713" cy="230832"/>
            </a:xfrm>
            <a:prstGeom prst="rect">
              <a:avLst/>
            </a:prstGeom>
            <a:noFill/>
          </p:spPr>
          <p:txBody>
            <a:bodyPr wrap="square" lIns="0" tIns="0" rIns="0" bIns="0" rtlCol="0" anchor="ctr">
              <a:spAutoFit/>
            </a:bodyPr>
            <a:lstStyle/>
            <a:p>
              <a:r>
                <a:rPr lang="en-US" sz="1500" b="1">
                  <a:solidFill>
                    <a:srgbClr val="903735"/>
                  </a:solidFill>
                  <a:latin typeface="Palatino Linotype"/>
                  <a:cs typeface="Palatino Linotype"/>
                </a:rPr>
                <a:t>Cornell</a:t>
              </a:r>
              <a:r>
                <a:rPr lang="en-US" sz="1500" b="1">
                  <a:solidFill>
                    <a:schemeClr val="accent2">
                      <a:lumMod val="75000"/>
                    </a:schemeClr>
                  </a:solidFill>
                  <a:latin typeface="Palatino Linotype"/>
                  <a:cs typeface="Palatino Linotype"/>
                </a:rPr>
                <a:t> </a:t>
              </a:r>
              <a:r>
                <a:rPr lang="en-US" sz="1500" b="1">
                  <a:solidFill>
                    <a:schemeClr val="tx1">
                      <a:lumMod val="65000"/>
                      <a:lumOff val="35000"/>
                    </a:schemeClr>
                  </a:solidFill>
                  <a:latin typeface="Palatino Linotype"/>
                  <a:cs typeface="Palatino Linotype"/>
                </a:rPr>
                <a:t>Consulting</a:t>
              </a:r>
            </a:p>
          </p:txBody>
        </p:sp>
        <p:pic>
          <p:nvPicPr>
            <p:cNvPr id="18" name="Picture 17" descr="ccc logo behemoth v3.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7091" r="32516" b="44996"/>
            <a:stretch/>
          </p:blipFill>
          <p:spPr>
            <a:xfrm>
              <a:off x="586388" y="5849217"/>
              <a:ext cx="420088" cy="483327"/>
            </a:xfrm>
            <a:prstGeom prst="rect">
              <a:avLst/>
            </a:prstGeom>
          </p:spPr>
        </p:pic>
      </p:grpSp>
    </p:spTree>
    <p:extLst>
      <p:ext uri="{BB962C8B-B14F-4D97-AF65-F5344CB8AC3E}">
        <p14:creationId xmlns:p14="http://schemas.microsoft.com/office/powerpoint/2010/main" val="354644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2" name="Title 11"/>
          <p:cNvSpPr>
            <a:spLocks noGrp="1"/>
          </p:cNvSpPr>
          <p:nvPr>
            <p:ph type="title" hasCustomPrompt="1"/>
          </p:nvPr>
        </p:nvSpPr>
        <p:spPr>
          <a:xfrm>
            <a:off x="216000" y="186322"/>
            <a:ext cx="11760000" cy="513645"/>
          </a:xfrm>
          <a:prstGeom prst="rect">
            <a:avLst/>
          </a:prstGeom>
        </p:spPr>
        <p:txBody>
          <a:bodyPr vert="horz" anchor="b"/>
          <a:lstStyle>
            <a:lvl1pPr algn="r">
              <a:defRPr sz="2200">
                <a:latin typeface="Palatino Linotype"/>
                <a:cs typeface="Palatino Linotype"/>
              </a:defRPr>
            </a:lvl1pPr>
          </a:lstStyle>
          <a:p>
            <a:r>
              <a:rPr lang="de-DE"/>
              <a:t>Agenda</a:t>
            </a:r>
            <a:endParaRPr lang="en-US"/>
          </a:p>
        </p:txBody>
      </p:sp>
      <p:sp>
        <p:nvSpPr>
          <p:cNvPr id="15" name="Text Placeholder 13"/>
          <p:cNvSpPr>
            <a:spLocks noGrp="1"/>
          </p:cNvSpPr>
          <p:nvPr>
            <p:ph type="body" sz="quarter" idx="10" hasCustomPrompt="1"/>
          </p:nvPr>
        </p:nvSpPr>
        <p:spPr>
          <a:xfrm>
            <a:off x="216000" y="629534"/>
            <a:ext cx="11760000" cy="720000"/>
          </a:xfrm>
          <a:prstGeom prst="rect">
            <a:avLst/>
          </a:prstGeom>
        </p:spPr>
        <p:txBody>
          <a:bodyPr vert="horz" lIns="0" tIns="0" rIns="0" bIns="0"/>
          <a:lstStyle>
            <a:lvl1pPr marL="0" indent="0" algn="r">
              <a:buNone/>
              <a:defRPr sz="1600" i="1" baseline="0">
                <a:latin typeface="Palatino Linotype"/>
                <a:cs typeface="Palatino Linotype"/>
              </a:defRPr>
            </a:lvl1pPr>
          </a:lstStyle>
          <a:p>
            <a:r>
              <a:rPr lang="en-CA" sz="1600" i="1"/>
              <a:t>Cornell Consulting </a:t>
            </a:r>
            <a:r>
              <a:rPr lang="en-CA"/>
              <a:t>is pleased to initiate dialogue with [CLIENT NAME HERE], and would like to discuss the following:</a:t>
            </a:r>
            <a:endParaRPr lang="en-US"/>
          </a:p>
        </p:txBody>
      </p:sp>
      <p:grpSp>
        <p:nvGrpSpPr>
          <p:cNvPr id="16" name="Group 15"/>
          <p:cNvGrpSpPr/>
          <p:nvPr userDrawn="1"/>
        </p:nvGrpSpPr>
        <p:grpSpPr>
          <a:xfrm>
            <a:off x="9867945" y="6522557"/>
            <a:ext cx="2108057" cy="267801"/>
            <a:chOff x="628757" y="6509243"/>
            <a:chExt cx="1581043" cy="267801"/>
          </a:xfrm>
        </p:grpSpPr>
        <p:pic>
          <p:nvPicPr>
            <p:cNvPr id="17" name="Picture 16" descr="ccc logo behemoth v3.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7091" r="32516" b="44996"/>
            <a:stretch/>
          </p:blipFill>
          <p:spPr>
            <a:xfrm>
              <a:off x="648745" y="6509243"/>
              <a:ext cx="232762" cy="267801"/>
            </a:xfrm>
            <a:prstGeom prst="rect">
              <a:avLst/>
            </a:prstGeom>
          </p:spPr>
        </p:pic>
        <p:sp>
          <p:nvSpPr>
            <p:cNvPr id="18" name="TextBox 17"/>
            <p:cNvSpPr txBox="1"/>
            <p:nvPr/>
          </p:nvSpPr>
          <p:spPr>
            <a:xfrm>
              <a:off x="628757" y="6560619"/>
              <a:ext cx="1581043" cy="184666"/>
            </a:xfrm>
            <a:prstGeom prst="rect">
              <a:avLst/>
            </a:prstGeom>
            <a:noFill/>
          </p:spPr>
          <p:txBody>
            <a:bodyPr wrap="square" lIns="0" tIns="0" rIns="0" bIns="0" rtlCol="0" anchor="ctr">
              <a:spAutoFit/>
            </a:bodyPr>
            <a:lstStyle/>
            <a:p>
              <a:pPr algn="r"/>
              <a:r>
                <a:rPr lang="en-US" sz="1200" b="1">
                  <a:solidFill>
                    <a:srgbClr val="903735"/>
                  </a:solidFill>
                  <a:latin typeface="Palatino Linotype"/>
                  <a:cs typeface="Palatino Linotype"/>
                </a:rPr>
                <a:t>Cornell</a:t>
              </a:r>
              <a:r>
                <a:rPr lang="en-US" sz="1200" b="1">
                  <a:solidFill>
                    <a:schemeClr val="accent2">
                      <a:lumMod val="75000"/>
                    </a:schemeClr>
                  </a:solidFill>
                  <a:latin typeface="Palatino Linotype"/>
                  <a:cs typeface="Palatino Linotype"/>
                </a:rPr>
                <a:t> </a:t>
              </a:r>
              <a:r>
                <a:rPr lang="en-US" sz="1200" b="1">
                  <a:solidFill>
                    <a:schemeClr val="tx1">
                      <a:lumMod val="65000"/>
                      <a:lumOff val="35000"/>
                    </a:schemeClr>
                  </a:solidFill>
                  <a:latin typeface="Palatino Linotype"/>
                  <a:cs typeface="Palatino Linotype"/>
                </a:rPr>
                <a:t>Consulting</a:t>
              </a:r>
            </a:p>
          </p:txBody>
        </p:sp>
      </p:grpSp>
    </p:spTree>
    <p:extLst>
      <p:ext uri="{BB962C8B-B14F-4D97-AF65-F5344CB8AC3E}">
        <p14:creationId xmlns:p14="http://schemas.microsoft.com/office/powerpoint/2010/main" val="1637571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cxnSp>
        <p:nvCxnSpPr>
          <p:cNvPr id="3" name="Straight Connector 2"/>
          <p:cNvCxnSpPr/>
          <p:nvPr userDrawn="1"/>
        </p:nvCxnSpPr>
        <p:spPr>
          <a:xfrm>
            <a:off x="216000" y="574675"/>
            <a:ext cx="11760000" cy="0"/>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9867945" y="6522557"/>
            <a:ext cx="2108057" cy="267801"/>
            <a:chOff x="628757" y="6509243"/>
            <a:chExt cx="1581043" cy="267801"/>
          </a:xfrm>
        </p:grpSpPr>
        <p:pic>
          <p:nvPicPr>
            <p:cNvPr id="10" name="Picture 9" descr="ccc logo behemoth v3.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7091" r="32516" b="44996"/>
            <a:stretch/>
          </p:blipFill>
          <p:spPr>
            <a:xfrm>
              <a:off x="648745" y="6509243"/>
              <a:ext cx="232762" cy="267801"/>
            </a:xfrm>
            <a:prstGeom prst="rect">
              <a:avLst/>
            </a:prstGeom>
          </p:spPr>
        </p:pic>
        <p:sp>
          <p:nvSpPr>
            <p:cNvPr id="6" name="TextBox 5"/>
            <p:cNvSpPr txBox="1"/>
            <p:nvPr/>
          </p:nvSpPr>
          <p:spPr>
            <a:xfrm>
              <a:off x="628757" y="6560619"/>
              <a:ext cx="1581043" cy="184666"/>
            </a:xfrm>
            <a:prstGeom prst="rect">
              <a:avLst/>
            </a:prstGeom>
            <a:noFill/>
          </p:spPr>
          <p:txBody>
            <a:bodyPr wrap="square" lIns="0" tIns="0" rIns="0" bIns="0" rtlCol="0" anchor="ctr">
              <a:spAutoFit/>
            </a:bodyPr>
            <a:lstStyle/>
            <a:p>
              <a:pPr algn="r"/>
              <a:r>
                <a:rPr lang="en-US" sz="1200" b="1">
                  <a:solidFill>
                    <a:srgbClr val="903735"/>
                  </a:solidFill>
                  <a:latin typeface="Palatino Linotype"/>
                  <a:cs typeface="Palatino Linotype"/>
                </a:rPr>
                <a:t>Cornell</a:t>
              </a:r>
              <a:r>
                <a:rPr lang="en-US" sz="1200" b="1">
                  <a:solidFill>
                    <a:schemeClr val="accent2">
                      <a:lumMod val="75000"/>
                    </a:schemeClr>
                  </a:solidFill>
                  <a:latin typeface="Palatino Linotype"/>
                  <a:cs typeface="Palatino Linotype"/>
                </a:rPr>
                <a:t> </a:t>
              </a:r>
              <a:r>
                <a:rPr lang="en-US" sz="1200" b="1">
                  <a:solidFill>
                    <a:schemeClr val="tx1">
                      <a:lumMod val="65000"/>
                      <a:lumOff val="35000"/>
                    </a:schemeClr>
                  </a:solidFill>
                  <a:latin typeface="Palatino Linotype"/>
                  <a:cs typeface="Palatino Linotype"/>
                </a:rPr>
                <a:t>Consulting</a:t>
              </a:r>
            </a:p>
          </p:txBody>
        </p:sp>
      </p:grpSp>
      <p:sp>
        <p:nvSpPr>
          <p:cNvPr id="7" name="TextBox 6"/>
          <p:cNvSpPr txBox="1"/>
          <p:nvPr userDrawn="1"/>
        </p:nvSpPr>
        <p:spPr>
          <a:xfrm>
            <a:off x="216002" y="6651859"/>
            <a:ext cx="550233" cy="138499"/>
          </a:xfrm>
          <a:prstGeom prst="rect">
            <a:avLst/>
          </a:prstGeom>
          <a:noFill/>
        </p:spPr>
        <p:txBody>
          <a:bodyPr wrap="square" lIns="0" tIns="0" rIns="0" bIns="0" rtlCol="0">
            <a:spAutoFit/>
          </a:bodyPr>
          <a:lstStyle/>
          <a:p>
            <a:fld id="{5964E10B-8EE5-3C4C-84E0-E085BBBDA5F4}" type="slidenum">
              <a:rPr lang="en-US" sz="900" smtClean="0">
                <a:latin typeface="Palatino Linotype"/>
                <a:cs typeface="Palatino Linotype"/>
              </a:rPr>
              <a:t>‹#›</a:t>
            </a:fld>
            <a:endParaRPr lang="en-US" sz="900">
              <a:latin typeface="Palatino Linotype"/>
              <a:cs typeface="Palatino Linotype"/>
            </a:endParaRPr>
          </a:p>
        </p:txBody>
      </p:sp>
      <p:sp>
        <p:nvSpPr>
          <p:cNvPr id="15" name="Text Placeholder 13"/>
          <p:cNvSpPr>
            <a:spLocks noGrp="1"/>
          </p:cNvSpPr>
          <p:nvPr>
            <p:ph type="body" sz="quarter" idx="10" hasCustomPrompt="1"/>
          </p:nvPr>
        </p:nvSpPr>
        <p:spPr>
          <a:xfrm>
            <a:off x="216000" y="629534"/>
            <a:ext cx="11760000" cy="720000"/>
          </a:xfrm>
          <a:prstGeom prst="rect">
            <a:avLst/>
          </a:prstGeom>
        </p:spPr>
        <p:txBody>
          <a:bodyPr vert="horz"/>
          <a:lstStyle>
            <a:lvl1pPr marL="0" indent="0" algn="r">
              <a:buNone/>
              <a:defRPr sz="1600" i="1" baseline="0">
                <a:latin typeface="Palatino Linotype"/>
                <a:cs typeface="Palatino Linotype"/>
              </a:defRPr>
            </a:lvl1pPr>
          </a:lstStyle>
          <a:p>
            <a:pPr lvl="0"/>
            <a:r>
              <a:rPr lang="de-DE" err="1"/>
              <a:t>Subtitle</a:t>
            </a:r>
            <a:r>
              <a:rPr lang="de-DE"/>
              <a:t> </a:t>
            </a:r>
            <a:r>
              <a:rPr lang="de-DE" err="1"/>
              <a:t>explanation</a:t>
            </a:r>
            <a:r>
              <a:rPr lang="de-DE"/>
              <a:t> </a:t>
            </a:r>
            <a:r>
              <a:rPr lang="de-DE" err="1"/>
              <a:t>here</a:t>
            </a:r>
            <a:endParaRPr lang="en-US"/>
          </a:p>
        </p:txBody>
      </p:sp>
      <p:sp>
        <p:nvSpPr>
          <p:cNvPr id="9" name="Text Placeholder 79"/>
          <p:cNvSpPr>
            <a:spLocks noGrp="1"/>
          </p:cNvSpPr>
          <p:nvPr>
            <p:ph type="body" sz="quarter" idx="12" hasCustomPrompt="1"/>
          </p:nvPr>
        </p:nvSpPr>
        <p:spPr>
          <a:xfrm>
            <a:off x="216000" y="1129188"/>
            <a:ext cx="11760000" cy="5391485"/>
          </a:xfrm>
          <a:prstGeom prst="rect">
            <a:avLst/>
          </a:prstGeom>
        </p:spPr>
        <p:txBody>
          <a:bodyPr vert="horz" wrap="square">
            <a:noAutofit/>
          </a:bodyPr>
          <a:lstStyle>
            <a:lvl1pPr marL="88900" indent="-88900">
              <a:spcBef>
                <a:spcPts val="0"/>
              </a:spcBef>
              <a:spcAft>
                <a:spcPts val="264"/>
              </a:spcAft>
              <a:buClr>
                <a:srgbClr val="9E0901"/>
              </a:buClr>
              <a:buSzPct val="90000"/>
              <a:buFont typeface="Lucida Grande"/>
              <a:buChar char="◼"/>
              <a:defRPr sz="1100" baseline="0">
                <a:latin typeface="Palatino Linotype"/>
                <a:cs typeface="Palatino Linotype"/>
              </a:defRPr>
            </a:lvl1pPr>
            <a:lvl2pPr marL="361950" indent="-92075">
              <a:spcBef>
                <a:spcPts val="0"/>
              </a:spcBef>
              <a:spcAft>
                <a:spcPts val="264"/>
              </a:spcAft>
              <a:buClr>
                <a:schemeClr val="bg2"/>
              </a:buClr>
              <a:buSzPct val="80000"/>
              <a:buFont typeface="Arial"/>
              <a:buChar char="◼"/>
              <a:defRPr sz="1000"/>
            </a:lvl2pPr>
            <a:lvl3pPr marL="628650" indent="-90488" defTabSz="898525">
              <a:spcBef>
                <a:spcPts val="0"/>
              </a:spcBef>
              <a:spcAft>
                <a:spcPts val="264"/>
              </a:spcAft>
              <a:buClr>
                <a:schemeClr val="bg2"/>
              </a:buClr>
              <a:buFont typeface="Lucida Grande"/>
              <a:buChar char="−"/>
              <a:defRPr sz="900"/>
            </a:lvl3pPr>
            <a:lvl4pPr marL="984250" indent="-85725">
              <a:spcBef>
                <a:spcPts val="0"/>
              </a:spcBef>
              <a:spcAft>
                <a:spcPts val="264"/>
              </a:spcAft>
              <a:buClr>
                <a:schemeClr val="bg2"/>
              </a:buClr>
              <a:buFont typeface="Lucida Grande"/>
              <a:buChar char="−"/>
              <a:defRPr sz="900"/>
            </a:lvl4pPr>
            <a:lvl5pPr marL="1257300" indent="-90488">
              <a:spcBef>
                <a:spcPts val="0"/>
              </a:spcBef>
              <a:spcAft>
                <a:spcPts val="264"/>
              </a:spcAft>
              <a:buClr>
                <a:schemeClr val="bg2"/>
              </a:buClr>
              <a:buFont typeface="Lucida Grande"/>
              <a:buChar char="−"/>
              <a:defRPr sz="900"/>
            </a:lvl5pPr>
            <a:lvl7pPr marL="2743200" indent="0">
              <a:buNone/>
              <a:defRPr/>
            </a:lvl7pPr>
          </a:lstStyle>
          <a:p>
            <a:pPr lvl="0"/>
            <a:r>
              <a:rPr lang="de-DE"/>
              <a:t>Content Goes </a:t>
            </a:r>
            <a:r>
              <a:rPr lang="de-DE" err="1"/>
              <a:t>Here</a:t>
            </a:r>
            <a:endParaRPr lang="de-DE"/>
          </a:p>
          <a:p>
            <a:pPr lvl="0"/>
            <a:endParaRPr lang="de-DE"/>
          </a:p>
          <a:p>
            <a:pPr lvl="0"/>
            <a:r>
              <a:rPr lang="de-DE"/>
              <a:t>First Level</a:t>
            </a:r>
          </a:p>
          <a:p>
            <a:pPr lvl="1"/>
            <a:r>
              <a:rPr lang="de-DE"/>
              <a:t>Second </a:t>
            </a:r>
            <a:r>
              <a:rPr lang="de-DE" err="1"/>
              <a:t>level</a:t>
            </a:r>
            <a:endParaRPr lang="de-DE"/>
          </a:p>
          <a:p>
            <a:pPr lvl="2"/>
            <a:r>
              <a:rPr lang="de-DE"/>
              <a:t>Third </a:t>
            </a:r>
            <a:r>
              <a:rPr lang="de-DE" err="1"/>
              <a:t>level</a:t>
            </a:r>
            <a:endParaRPr lang="de-DE"/>
          </a:p>
          <a:p>
            <a:pPr lvl="3"/>
            <a:r>
              <a:rPr lang="de-DE" err="1"/>
              <a:t>Fourth</a:t>
            </a:r>
            <a:r>
              <a:rPr lang="de-DE"/>
              <a:t> </a:t>
            </a:r>
            <a:r>
              <a:rPr lang="de-DE" err="1"/>
              <a:t>level</a:t>
            </a:r>
            <a:endParaRPr lang="de-DE"/>
          </a:p>
          <a:p>
            <a:pPr lvl="4"/>
            <a:r>
              <a:rPr lang="de-DE" err="1"/>
              <a:t>Fifth</a:t>
            </a:r>
            <a:r>
              <a:rPr lang="de-DE"/>
              <a:t> </a:t>
            </a:r>
            <a:r>
              <a:rPr lang="de-DE" err="1"/>
              <a:t>level</a:t>
            </a:r>
            <a:endParaRPr lang="de-DE"/>
          </a:p>
        </p:txBody>
      </p:sp>
      <p:sp>
        <p:nvSpPr>
          <p:cNvPr id="11" name="Text Placeholder 3"/>
          <p:cNvSpPr>
            <a:spLocks noGrp="1"/>
          </p:cNvSpPr>
          <p:nvPr>
            <p:ph type="body" sz="quarter" idx="13" hasCustomPrompt="1"/>
          </p:nvPr>
        </p:nvSpPr>
        <p:spPr>
          <a:xfrm>
            <a:off x="766919" y="6366694"/>
            <a:ext cx="9040328" cy="449063"/>
          </a:xfrm>
        </p:spPr>
        <p:txBody>
          <a:bodyPr wrap="square" lIns="0" tIns="0" rIns="0" bIns="18000" anchor="b" anchorCtr="0">
            <a:spAutoFit/>
          </a:bodyPr>
          <a:lstStyle>
            <a:lvl1pPr marL="358775" indent="-358775">
              <a:spcBef>
                <a:spcPts val="0"/>
              </a:spcBef>
              <a:spcAft>
                <a:spcPts val="0"/>
              </a:spcAft>
              <a:buNone/>
              <a:tabLst>
                <a:tab pos="358775" algn="l"/>
              </a:tabLst>
              <a:defRPr sz="700" baseline="0"/>
            </a:lvl1pPr>
          </a:lstStyle>
          <a:p>
            <a:pPr lvl="0"/>
            <a:r>
              <a:rPr lang="en-US"/>
              <a:t>Note: 	Text.</a:t>
            </a:r>
          </a:p>
          <a:p>
            <a:pPr lvl="0"/>
            <a:r>
              <a:rPr lang="en-US"/>
              <a:t>Source: 	Text.</a:t>
            </a:r>
          </a:p>
          <a:p>
            <a:pPr lvl="0"/>
            <a:r>
              <a:rPr lang="en-US"/>
              <a:t>(1)	Text.</a:t>
            </a:r>
          </a:p>
          <a:p>
            <a:pPr lvl="0"/>
            <a:r>
              <a:rPr lang="en-US"/>
              <a:t>(2)	Text.</a:t>
            </a:r>
          </a:p>
        </p:txBody>
      </p:sp>
      <p:sp>
        <p:nvSpPr>
          <p:cNvPr id="14" name="Title 11"/>
          <p:cNvSpPr>
            <a:spLocks noGrp="1"/>
          </p:cNvSpPr>
          <p:nvPr>
            <p:ph type="title" hasCustomPrompt="1"/>
          </p:nvPr>
        </p:nvSpPr>
        <p:spPr>
          <a:xfrm>
            <a:off x="216000" y="12702"/>
            <a:ext cx="11760000" cy="513645"/>
          </a:xfrm>
          <a:prstGeom prst="rect">
            <a:avLst/>
          </a:prstGeom>
        </p:spPr>
        <p:txBody>
          <a:bodyPr vert="horz" anchor="b"/>
          <a:lstStyle>
            <a:lvl1pPr algn="r">
              <a:defRPr sz="2200">
                <a:latin typeface="Palatino Linotype"/>
                <a:cs typeface="Palatino Linotype"/>
              </a:defRPr>
            </a:lvl1pPr>
          </a:lstStyle>
          <a:p>
            <a:r>
              <a:rPr lang="de-DE"/>
              <a:t>Title</a:t>
            </a:r>
            <a:endParaRPr lang="en-US"/>
          </a:p>
        </p:txBody>
      </p:sp>
    </p:spTree>
    <p:extLst>
      <p:ext uri="{BB962C8B-B14F-4D97-AF65-F5344CB8AC3E}">
        <p14:creationId xmlns:p14="http://schemas.microsoft.com/office/powerpoint/2010/main" val="712935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1483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pic>
        <p:nvPicPr>
          <p:cNvPr id="14" name="Picture 13" descr="ccc logo behemoth v3.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7091" r="32516" b="44996"/>
          <a:stretch/>
        </p:blipFill>
        <p:spPr>
          <a:xfrm>
            <a:off x="216001" y="3248739"/>
            <a:ext cx="542955" cy="468517"/>
          </a:xfrm>
          <a:prstGeom prst="rect">
            <a:avLst/>
          </a:prstGeom>
        </p:spPr>
      </p:pic>
      <p:cxnSp>
        <p:nvCxnSpPr>
          <p:cNvPr id="6" name="Straight Connector 5"/>
          <p:cNvCxnSpPr/>
          <p:nvPr userDrawn="1"/>
        </p:nvCxnSpPr>
        <p:spPr>
          <a:xfrm>
            <a:off x="216000" y="3711767"/>
            <a:ext cx="11760000" cy="2912"/>
          </a:xfrm>
          <a:prstGeom prst="line">
            <a:avLst/>
          </a:prstGeom>
          <a:ln w="19050">
            <a:solidFill>
              <a:srgbClr val="9B3735"/>
            </a:solidFill>
          </a:ln>
        </p:spPr>
        <p:style>
          <a:lnRef idx="1">
            <a:schemeClr val="accent1"/>
          </a:lnRef>
          <a:fillRef idx="0">
            <a:schemeClr val="accent1"/>
          </a:fillRef>
          <a:effectRef idx="0">
            <a:schemeClr val="accent1"/>
          </a:effectRef>
          <a:fontRef idx="minor">
            <a:schemeClr val="tx1"/>
          </a:fontRef>
        </p:style>
      </p:cxnSp>
      <p:sp>
        <p:nvSpPr>
          <p:cNvPr id="15" name="Title 10"/>
          <p:cNvSpPr txBox="1">
            <a:spLocks/>
          </p:cNvSpPr>
          <p:nvPr userDrawn="1"/>
        </p:nvSpPr>
        <p:spPr>
          <a:xfrm>
            <a:off x="729260" y="3218532"/>
            <a:ext cx="11259541" cy="478661"/>
          </a:xfrm>
          <a:prstGeom prst="rect">
            <a:avLst/>
          </a:prstGeom>
        </p:spPr>
        <p:txBody>
          <a:bodyPr vert="horz" lIns="0" tIns="0" rIns="0" bIns="0" rtlCol="0" anchor="ctr">
            <a:normAutofit/>
          </a:bodyPr>
          <a:lstStyle>
            <a:lvl1pPr algn="l" defTabSz="914400" rtl="0" eaLnBrk="1" latinLnBrk="0" hangingPunct="1">
              <a:spcBef>
                <a:spcPct val="0"/>
              </a:spcBef>
              <a:buNone/>
              <a:defRPr sz="2400" b="1" kern="1200">
                <a:solidFill>
                  <a:schemeClr val="tx1"/>
                </a:solidFill>
                <a:latin typeface="Palatino Linotype"/>
                <a:ea typeface="+mj-ea"/>
                <a:cs typeface="Palatino Linotype"/>
              </a:defRPr>
            </a:lvl1pPr>
          </a:lstStyle>
          <a:p>
            <a:r>
              <a:rPr lang="de-DE" sz="2400"/>
              <a:t>Appendix</a:t>
            </a:r>
            <a:endParaRPr lang="en-US" sz="2400"/>
          </a:p>
        </p:txBody>
      </p:sp>
    </p:spTree>
    <p:extLst>
      <p:ext uri="{BB962C8B-B14F-4D97-AF65-F5344CB8AC3E}">
        <p14:creationId xmlns:p14="http://schemas.microsoft.com/office/powerpoint/2010/main" val="296308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lements">
    <p:spTree>
      <p:nvGrpSpPr>
        <p:cNvPr id="1" name=""/>
        <p:cNvGrpSpPr/>
        <p:nvPr/>
      </p:nvGrpSpPr>
      <p:grpSpPr>
        <a:xfrm>
          <a:off x="0" y="0"/>
          <a:ext cx="0" cy="0"/>
          <a:chOff x="0" y="0"/>
          <a:chExt cx="0" cy="0"/>
        </a:xfrm>
      </p:grpSpPr>
      <p:cxnSp>
        <p:nvCxnSpPr>
          <p:cNvPr id="3" name="Straight Connector 2"/>
          <p:cNvCxnSpPr/>
          <p:nvPr userDrawn="1"/>
        </p:nvCxnSpPr>
        <p:spPr>
          <a:xfrm>
            <a:off x="216000" y="574675"/>
            <a:ext cx="11760000" cy="0"/>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9867945" y="6522557"/>
            <a:ext cx="2108057" cy="267801"/>
            <a:chOff x="628757" y="6509243"/>
            <a:chExt cx="1581043" cy="267801"/>
          </a:xfrm>
        </p:grpSpPr>
        <p:pic>
          <p:nvPicPr>
            <p:cNvPr id="10" name="Picture 9" descr="ccc logo behemoth v3.png"/>
            <p:cNvPicPr>
              <a:picLocks noChangeAspect="1"/>
            </p:cNvPicPr>
            <p:nvPr userDrawn="1"/>
          </p:nvPicPr>
          <p:blipFill rotWithShape="1">
            <a:blip r:embed="rId4" cstate="email">
              <a:extLst>
                <a:ext uri="{28A0092B-C50C-407E-A947-70E740481C1C}">
                  <a14:useLocalDpi xmlns:a14="http://schemas.microsoft.com/office/drawing/2010/main" val="0"/>
                </a:ext>
              </a:extLst>
            </a:blip>
            <a:srcRect l="37091" r="32516" b="44996"/>
            <a:stretch/>
          </p:blipFill>
          <p:spPr>
            <a:xfrm>
              <a:off x="648745" y="6509243"/>
              <a:ext cx="232762" cy="267801"/>
            </a:xfrm>
            <a:prstGeom prst="rect">
              <a:avLst/>
            </a:prstGeom>
          </p:spPr>
        </p:pic>
        <p:sp>
          <p:nvSpPr>
            <p:cNvPr id="6" name="TextBox 5"/>
            <p:cNvSpPr txBox="1"/>
            <p:nvPr/>
          </p:nvSpPr>
          <p:spPr>
            <a:xfrm>
              <a:off x="628757" y="6560619"/>
              <a:ext cx="1581043" cy="184666"/>
            </a:xfrm>
            <a:prstGeom prst="rect">
              <a:avLst/>
            </a:prstGeom>
            <a:noFill/>
          </p:spPr>
          <p:txBody>
            <a:bodyPr wrap="square" lIns="0" tIns="0" rIns="0" bIns="0" rtlCol="0" anchor="ctr">
              <a:spAutoFit/>
            </a:bodyPr>
            <a:lstStyle/>
            <a:p>
              <a:pPr algn="r"/>
              <a:r>
                <a:rPr lang="en-US" sz="1200" b="1">
                  <a:solidFill>
                    <a:srgbClr val="903735"/>
                  </a:solidFill>
                  <a:latin typeface="Palatino Linotype"/>
                  <a:cs typeface="Palatino Linotype"/>
                </a:rPr>
                <a:t>Cornell</a:t>
              </a:r>
              <a:r>
                <a:rPr lang="en-US" sz="1200" b="1">
                  <a:solidFill>
                    <a:schemeClr val="accent2">
                      <a:lumMod val="75000"/>
                    </a:schemeClr>
                  </a:solidFill>
                  <a:latin typeface="Palatino Linotype"/>
                  <a:cs typeface="Palatino Linotype"/>
                </a:rPr>
                <a:t> </a:t>
              </a:r>
              <a:r>
                <a:rPr lang="en-US" sz="1200" b="1">
                  <a:solidFill>
                    <a:schemeClr val="tx1">
                      <a:lumMod val="65000"/>
                      <a:lumOff val="35000"/>
                    </a:schemeClr>
                  </a:solidFill>
                  <a:latin typeface="Palatino Linotype"/>
                  <a:cs typeface="Palatino Linotype"/>
                </a:rPr>
                <a:t>Consulting</a:t>
              </a:r>
            </a:p>
          </p:txBody>
        </p:sp>
      </p:grpSp>
      <p:sp>
        <p:nvSpPr>
          <p:cNvPr id="7" name="TextBox 6"/>
          <p:cNvSpPr txBox="1"/>
          <p:nvPr userDrawn="1"/>
        </p:nvSpPr>
        <p:spPr>
          <a:xfrm>
            <a:off x="216002" y="6651859"/>
            <a:ext cx="550233" cy="138499"/>
          </a:xfrm>
          <a:prstGeom prst="rect">
            <a:avLst/>
          </a:prstGeom>
          <a:noFill/>
        </p:spPr>
        <p:txBody>
          <a:bodyPr wrap="square" lIns="0" tIns="0" rIns="0" bIns="0" rtlCol="0">
            <a:spAutoFit/>
          </a:bodyPr>
          <a:lstStyle/>
          <a:p>
            <a:fld id="{5964E10B-8EE5-3C4C-84E0-E085BBBDA5F4}" type="slidenum">
              <a:rPr lang="en-US" sz="900" smtClean="0">
                <a:latin typeface="Palatino Linotype"/>
                <a:cs typeface="Palatino Linotype"/>
              </a:rPr>
              <a:t>‹#›</a:t>
            </a:fld>
            <a:endParaRPr lang="en-US" sz="900">
              <a:latin typeface="Palatino Linotype"/>
              <a:cs typeface="Palatino Linotype"/>
            </a:endParaRPr>
          </a:p>
        </p:txBody>
      </p:sp>
      <p:grpSp>
        <p:nvGrpSpPr>
          <p:cNvPr id="13" name="Group 12"/>
          <p:cNvGrpSpPr/>
          <p:nvPr userDrawn="1"/>
        </p:nvGrpSpPr>
        <p:grpSpPr>
          <a:xfrm>
            <a:off x="1897577" y="4701237"/>
            <a:ext cx="2583667" cy="1484587"/>
            <a:chOff x="458420" y="4481436"/>
            <a:chExt cx="1937750" cy="1484587"/>
          </a:xfrm>
        </p:grpSpPr>
        <p:sp>
          <p:nvSpPr>
            <p:cNvPr id="14" name="Text Placeholder 1"/>
            <p:cNvSpPr txBox="1">
              <a:spLocks/>
            </p:cNvSpPr>
            <p:nvPr/>
          </p:nvSpPr>
          <p:spPr>
            <a:xfrm>
              <a:off x="458420" y="4481436"/>
              <a:ext cx="1937750" cy="1484587"/>
            </a:xfrm>
            <a:prstGeom prst="rect">
              <a:avLst/>
            </a:prstGeom>
            <a:solidFill>
              <a:schemeClr val="bg1">
                <a:lumMod val="95000"/>
              </a:schemeClr>
            </a:solidFill>
            <a:ln>
              <a:noFill/>
            </a:ln>
          </p:spPr>
          <p:txBody>
            <a:bodyPr vert="horz" lIns="91440" tIns="45720" rIns="91440" bIns="45720" rtlCol="0">
              <a:normAutofit/>
            </a:bodyPr>
            <a:lstStyle>
              <a:lvl1pPr marL="182563" indent="-182563" algn="l" defTabSz="914400" rtl="0" eaLnBrk="1" latinLnBrk="0" hangingPunct="1">
                <a:spcBef>
                  <a:spcPct val="20000"/>
                </a:spcBef>
                <a:buClr>
                  <a:srgbClr val="903735"/>
                </a:buClr>
                <a:buSzPct val="90000"/>
                <a:buFont typeface="Lucida Grande"/>
                <a:buChar char="◼"/>
                <a:defRPr sz="1400" kern="1200">
                  <a:solidFill>
                    <a:schemeClr val="tx1"/>
                  </a:solidFill>
                  <a:latin typeface="Palatino Linotype"/>
                  <a:ea typeface="+mn-ea"/>
                  <a:cs typeface="Palatino Linotype"/>
                </a:defRPr>
              </a:lvl1pPr>
              <a:lvl2pPr marL="447675" indent="-184150" algn="l" defTabSz="914400" rtl="0" eaLnBrk="1" latinLnBrk="0" hangingPunct="1">
                <a:spcBef>
                  <a:spcPct val="20000"/>
                </a:spcBef>
                <a:buClr>
                  <a:schemeClr val="bg2"/>
                </a:buClr>
                <a:buSzPct val="80000"/>
                <a:buFont typeface="Arial"/>
                <a:buChar char="◼"/>
                <a:defRPr sz="1300" kern="1200">
                  <a:solidFill>
                    <a:schemeClr val="tx1"/>
                  </a:solidFill>
                  <a:latin typeface="Palatino Linotype"/>
                  <a:ea typeface="+mn-ea"/>
                  <a:cs typeface="Palatino Linotype"/>
                </a:defRPr>
              </a:lvl2pPr>
              <a:lvl3pPr marL="720725" indent="-182563" algn="l" defTabSz="914400" rtl="0" eaLnBrk="1" latinLnBrk="0" hangingPunct="1">
                <a:spcBef>
                  <a:spcPct val="20000"/>
                </a:spcBef>
                <a:buClr>
                  <a:schemeClr val="bg2"/>
                </a:buClr>
                <a:buFont typeface="Lucida Grande"/>
                <a:buChar char="−"/>
                <a:defRPr sz="1200" kern="1200">
                  <a:solidFill>
                    <a:schemeClr val="tx1"/>
                  </a:solidFill>
                  <a:latin typeface="Palatino Linotype"/>
                  <a:ea typeface="+mn-ea"/>
                  <a:cs typeface="Palatino Linotype"/>
                </a:defRPr>
              </a:lvl3pPr>
              <a:lvl4pPr marL="1076325" indent="-182563" algn="l" defTabSz="914400" rtl="0" eaLnBrk="1" latinLnBrk="0" hangingPunct="1">
                <a:spcBef>
                  <a:spcPct val="20000"/>
                </a:spcBef>
                <a:buClr>
                  <a:schemeClr val="bg2"/>
                </a:buClr>
                <a:buFont typeface="Lucida Grande"/>
                <a:buChar char="−"/>
                <a:defRPr sz="1200" kern="1200">
                  <a:solidFill>
                    <a:schemeClr val="tx1"/>
                  </a:solidFill>
                  <a:latin typeface="Palatino Linotype"/>
                  <a:ea typeface="+mn-ea"/>
                  <a:cs typeface="Palatino Linotype"/>
                </a:defRPr>
              </a:lvl4pPr>
              <a:lvl5pPr marL="1341438" indent="-173038" algn="l" defTabSz="914400" rtl="0" eaLnBrk="1" latinLnBrk="0" hangingPunct="1">
                <a:spcBef>
                  <a:spcPct val="20000"/>
                </a:spcBef>
                <a:buClr>
                  <a:schemeClr val="bg2"/>
                </a:buClr>
                <a:buFont typeface="Lucida Grande"/>
                <a:buChar char="−"/>
                <a:defRPr sz="1200" kern="1200">
                  <a:solidFill>
                    <a:schemeClr val="tx1"/>
                  </a:solidFill>
                  <a:latin typeface="Palatino Linotype"/>
                  <a:ea typeface="+mn-ea"/>
                  <a:cs typeface="Palatino Linotype"/>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de-DE" sz="1300">
                <a:latin typeface="+mn-lt"/>
              </a:endParaRPr>
            </a:p>
          </p:txBody>
        </p:sp>
        <p:sp>
          <p:nvSpPr>
            <p:cNvPr id="16" name="TextBox 15"/>
            <p:cNvSpPr txBox="1"/>
            <p:nvPr/>
          </p:nvSpPr>
          <p:spPr>
            <a:xfrm>
              <a:off x="474693" y="4541361"/>
              <a:ext cx="1905205" cy="492443"/>
            </a:xfrm>
            <a:prstGeom prst="rect">
              <a:avLst/>
            </a:prstGeom>
            <a:solidFill>
              <a:schemeClr val="bg1">
                <a:lumMod val="95000"/>
              </a:schemeClr>
            </a:solidFill>
          </p:spPr>
          <p:txBody>
            <a:bodyPr wrap="square" lIns="0" tIns="0" rIns="0" bIns="0" rtlCol="0">
              <a:spAutoFit/>
            </a:bodyPr>
            <a:lstStyle/>
            <a:p>
              <a:pPr algn="ctr"/>
              <a:r>
                <a:rPr lang="en-CA" sz="1600" b="1"/>
                <a:t>Footnotes</a:t>
              </a:r>
            </a:p>
            <a:p>
              <a:pPr algn="ctr"/>
              <a:r>
                <a:rPr lang="en-CA" sz="1600" b="1"/>
                <a:t>(in that order)</a:t>
              </a:r>
            </a:p>
          </p:txBody>
        </p:sp>
        <p:sp>
          <p:nvSpPr>
            <p:cNvPr id="17" name="AutoShape 82"/>
            <p:cNvSpPr>
              <a:spLocks noChangeArrowheads="1"/>
            </p:cNvSpPr>
            <p:nvPr>
              <p:custDataLst>
                <p:tags r:id="rId2"/>
              </p:custDataLst>
            </p:nvPr>
          </p:nvSpPr>
          <p:spPr bwMode="gray">
            <a:xfrm rot="8163360">
              <a:off x="529170" y="5257428"/>
              <a:ext cx="1013045" cy="518077"/>
            </a:xfrm>
            <a:prstGeom prst="rightArrow">
              <a:avLst>
                <a:gd name="adj1" fmla="val 50000"/>
                <a:gd name="adj2" fmla="val 53953"/>
              </a:avLst>
            </a:prstGeom>
            <a:solidFill>
              <a:srgbClr val="903735"/>
            </a:solidFill>
            <a:ln w="6350">
              <a:noFill/>
              <a:miter lim="800000"/>
              <a:headEnd/>
              <a:tailEnd/>
            </a:ln>
          </p:spPr>
          <p:txBody>
            <a:bodyPr lIns="0" tIns="0" rIns="0" bIns="0" anchor="ctr" anchorCtr="1"/>
            <a:lstStyle/>
            <a:p>
              <a:pPr algn="ctr">
                <a:defRPr/>
              </a:pPr>
              <a:endParaRPr lang="en-US" sz="1400"/>
            </a:p>
          </p:txBody>
        </p:sp>
      </p:grpSp>
      <p:sp>
        <p:nvSpPr>
          <p:cNvPr id="27" name="Title 11"/>
          <p:cNvSpPr txBox="1">
            <a:spLocks/>
          </p:cNvSpPr>
          <p:nvPr userDrawn="1"/>
        </p:nvSpPr>
        <p:spPr>
          <a:xfrm>
            <a:off x="216000" y="12702"/>
            <a:ext cx="11760000" cy="513645"/>
          </a:xfrm>
          <a:prstGeom prst="rect">
            <a:avLst/>
          </a:prstGeom>
        </p:spPr>
        <p:txBody>
          <a:bodyPr vert="horz" lIns="0" tIns="0" rIns="0" bIns="0" rtlCol="0" anchor="b">
            <a:normAutofit/>
          </a:bodyPr>
          <a:lstStyle>
            <a:lvl1pPr algn="r" defTabSz="914400" rtl="0" eaLnBrk="1" latinLnBrk="0" hangingPunct="1">
              <a:spcBef>
                <a:spcPct val="0"/>
              </a:spcBef>
              <a:buNone/>
              <a:defRPr sz="2200" kern="1200">
                <a:solidFill>
                  <a:schemeClr val="tx1"/>
                </a:solidFill>
                <a:latin typeface="Palatino Linotype"/>
                <a:ea typeface="+mj-ea"/>
                <a:cs typeface="Palatino Linotype"/>
              </a:defRPr>
            </a:lvl1pPr>
          </a:lstStyle>
          <a:p>
            <a:r>
              <a:rPr lang="de-DE" sz="2200"/>
              <a:t>Elements</a:t>
            </a:r>
            <a:endParaRPr lang="en-US" sz="2200"/>
          </a:p>
        </p:txBody>
      </p:sp>
      <p:grpSp>
        <p:nvGrpSpPr>
          <p:cNvPr id="43" name="Group 42"/>
          <p:cNvGrpSpPr/>
          <p:nvPr userDrawn="1"/>
        </p:nvGrpSpPr>
        <p:grpSpPr>
          <a:xfrm>
            <a:off x="615951" y="1586290"/>
            <a:ext cx="11027828" cy="2043947"/>
            <a:chOff x="461962" y="1586287"/>
            <a:chExt cx="8270871" cy="2043947"/>
          </a:xfrm>
        </p:grpSpPr>
        <p:sp>
          <p:nvSpPr>
            <p:cNvPr id="44" name="Rectangle 43"/>
            <p:cNvSpPr/>
            <p:nvPr userDrawn="1"/>
          </p:nvSpPr>
          <p:spPr>
            <a:xfrm>
              <a:off x="954965" y="1803714"/>
              <a:ext cx="7777868" cy="465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9144" bIns="0" rtlCol="0" anchor="t"/>
            <a:lstStyle/>
            <a:p>
              <a:r>
                <a:rPr lang="en-US" sz="1400" b="1">
                  <a:solidFill>
                    <a:schemeClr val="tx1"/>
                  </a:solidFill>
                  <a:latin typeface="Palatino Linotype"/>
                  <a:cs typeface="Palatino Linotype"/>
                </a:rPr>
                <a:t>Main Point</a:t>
              </a:r>
            </a:p>
            <a:p>
              <a:r>
                <a:rPr lang="en-US" sz="1400">
                  <a:solidFill>
                    <a:schemeClr val="tx1"/>
                  </a:solidFill>
                  <a:latin typeface="Palatino Linotype"/>
                  <a:cs typeface="Palatino Linotype"/>
                </a:rPr>
                <a:t>Explanation/Guiding</a:t>
              </a:r>
              <a:r>
                <a:rPr lang="en-US" sz="1400" baseline="0">
                  <a:solidFill>
                    <a:schemeClr val="tx1"/>
                  </a:solidFill>
                  <a:latin typeface="Palatino Linotype"/>
                  <a:cs typeface="Palatino Linotype"/>
                </a:rPr>
                <a:t> Question</a:t>
              </a:r>
              <a:endParaRPr lang="en-US" sz="1400">
                <a:solidFill>
                  <a:schemeClr val="tx1"/>
                </a:solidFill>
                <a:latin typeface="Palatino Linotype"/>
                <a:cs typeface="Palatino Linotype"/>
              </a:endParaRPr>
            </a:p>
          </p:txBody>
        </p:sp>
        <p:grpSp>
          <p:nvGrpSpPr>
            <p:cNvPr id="45" name="Group 44"/>
            <p:cNvGrpSpPr/>
            <p:nvPr userDrawn="1"/>
          </p:nvGrpSpPr>
          <p:grpSpPr>
            <a:xfrm>
              <a:off x="461962" y="1586287"/>
              <a:ext cx="442209" cy="2043947"/>
              <a:chOff x="461962" y="1268759"/>
              <a:chExt cx="442209" cy="2043947"/>
            </a:xfrm>
          </p:grpSpPr>
          <p:sp>
            <p:nvSpPr>
              <p:cNvPr id="51" name="Rectangle 50"/>
              <p:cNvSpPr/>
              <p:nvPr userDrawn="1"/>
            </p:nvSpPr>
            <p:spPr>
              <a:xfrm>
                <a:off x="461962" y="1268759"/>
                <a:ext cx="323361" cy="2043947"/>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Palatino Linotype"/>
                  <a:cs typeface="Palatino Linotype"/>
                </a:endParaRPr>
              </a:p>
            </p:txBody>
          </p:sp>
          <p:sp>
            <p:nvSpPr>
              <p:cNvPr id="52" name="Rectangle 51"/>
              <p:cNvSpPr/>
              <p:nvPr userDrawn="1"/>
            </p:nvSpPr>
            <p:spPr>
              <a:xfrm>
                <a:off x="656807" y="1469252"/>
                <a:ext cx="247364" cy="247364"/>
              </a:xfrm>
              <a:prstGeom prst="rect">
                <a:avLst/>
              </a:prstGeom>
              <a:solidFill>
                <a:srgbClr val="9B373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Palatino Linotype"/>
                  <a:cs typeface="Palatino Linotype"/>
                </a:endParaRPr>
              </a:p>
            </p:txBody>
          </p:sp>
          <p:sp>
            <p:nvSpPr>
              <p:cNvPr id="53" name="Rectangle 52"/>
              <p:cNvSpPr/>
              <p:nvPr userDrawn="1"/>
            </p:nvSpPr>
            <p:spPr>
              <a:xfrm>
                <a:off x="656807" y="2147781"/>
                <a:ext cx="247364" cy="247364"/>
              </a:xfrm>
              <a:prstGeom prst="rect">
                <a:avLst/>
              </a:prstGeom>
              <a:solidFill>
                <a:srgbClr val="9B373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Palatino Linotype"/>
                  <a:cs typeface="Palatino Linotype"/>
                </a:endParaRPr>
              </a:p>
            </p:txBody>
          </p:sp>
          <p:sp>
            <p:nvSpPr>
              <p:cNvPr id="54" name="Rectangle 53"/>
              <p:cNvSpPr/>
              <p:nvPr userDrawn="1"/>
            </p:nvSpPr>
            <p:spPr>
              <a:xfrm>
                <a:off x="656807" y="2826310"/>
                <a:ext cx="247364" cy="247364"/>
              </a:xfrm>
              <a:prstGeom prst="rect">
                <a:avLst/>
              </a:prstGeom>
              <a:solidFill>
                <a:srgbClr val="9B3735"/>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Palatino Linotype"/>
                  <a:cs typeface="Palatino Linotype"/>
                </a:endParaRPr>
              </a:p>
            </p:txBody>
          </p:sp>
        </p:grpSp>
        <p:sp>
          <p:nvSpPr>
            <p:cNvPr id="46" name="Rectangle 45"/>
            <p:cNvSpPr/>
            <p:nvPr/>
          </p:nvSpPr>
          <p:spPr>
            <a:xfrm>
              <a:off x="954965" y="2481919"/>
              <a:ext cx="7777868" cy="465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9144" bIns="0" rtlCol="0" anchor="t"/>
            <a:lstStyle/>
            <a:p>
              <a:r>
                <a:rPr lang="en-US" sz="1400" b="1">
                  <a:solidFill>
                    <a:schemeClr val="tx1"/>
                  </a:solidFill>
                  <a:latin typeface="Palatino Linotype"/>
                  <a:cs typeface="Palatino Linotype"/>
                </a:rPr>
                <a:t>Main Point</a:t>
              </a:r>
            </a:p>
            <a:p>
              <a:r>
                <a:rPr lang="en-US" sz="1400">
                  <a:solidFill>
                    <a:schemeClr val="tx1"/>
                  </a:solidFill>
                  <a:latin typeface="Palatino Linotype"/>
                  <a:cs typeface="Palatino Linotype"/>
                </a:rPr>
                <a:t>Explanation/Guiding</a:t>
              </a:r>
              <a:r>
                <a:rPr lang="en-US" sz="1400" baseline="0">
                  <a:solidFill>
                    <a:schemeClr val="tx1"/>
                  </a:solidFill>
                  <a:latin typeface="Palatino Linotype"/>
                  <a:cs typeface="Palatino Linotype"/>
                </a:rPr>
                <a:t> Question</a:t>
              </a:r>
              <a:endParaRPr lang="en-US" sz="1400">
                <a:solidFill>
                  <a:schemeClr val="tx1"/>
                </a:solidFill>
                <a:latin typeface="Palatino Linotype"/>
                <a:cs typeface="Palatino Linotype"/>
              </a:endParaRPr>
            </a:p>
          </p:txBody>
        </p:sp>
        <p:sp>
          <p:nvSpPr>
            <p:cNvPr id="47" name="Rectangle 46"/>
            <p:cNvSpPr/>
            <p:nvPr/>
          </p:nvSpPr>
          <p:spPr>
            <a:xfrm>
              <a:off x="954965" y="3160124"/>
              <a:ext cx="7777868" cy="465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9144" bIns="0" rtlCol="0" anchor="t"/>
            <a:lstStyle/>
            <a:p>
              <a:r>
                <a:rPr lang="en-US" sz="1400" b="1">
                  <a:solidFill>
                    <a:schemeClr val="tx1"/>
                  </a:solidFill>
                  <a:latin typeface="Palatino Linotype"/>
                  <a:cs typeface="Palatino Linotype"/>
                </a:rPr>
                <a:t>Main Point</a:t>
              </a:r>
            </a:p>
            <a:p>
              <a:r>
                <a:rPr lang="en-US" sz="1400">
                  <a:solidFill>
                    <a:schemeClr val="tx1"/>
                  </a:solidFill>
                  <a:latin typeface="Palatino Linotype"/>
                  <a:cs typeface="Palatino Linotype"/>
                </a:rPr>
                <a:t>Explanation/Guiding</a:t>
              </a:r>
              <a:r>
                <a:rPr lang="en-US" sz="1400" baseline="0">
                  <a:solidFill>
                    <a:schemeClr val="tx1"/>
                  </a:solidFill>
                  <a:latin typeface="Palatino Linotype"/>
                  <a:cs typeface="Palatino Linotype"/>
                </a:rPr>
                <a:t> Question</a:t>
              </a:r>
              <a:endParaRPr lang="en-US" sz="1400">
                <a:solidFill>
                  <a:schemeClr val="tx1"/>
                </a:solidFill>
                <a:latin typeface="Palatino Linotype"/>
                <a:cs typeface="Palatino Linotype"/>
              </a:endParaRPr>
            </a:p>
          </p:txBody>
        </p:sp>
      </p:grpSp>
      <p:pic>
        <p:nvPicPr>
          <p:cNvPr id="58" name="Picture 57" descr="CCC New Logo.png"/>
          <p:cNvPicPr>
            <a:picLocks noChangeAspect="1"/>
          </p:cNvPicPr>
          <p:nvPr userDrawn="1"/>
        </p:nvPicPr>
        <p:blipFill>
          <a:blip r:embed="rId5" cstate="email">
            <a:extLst>
              <a:ext uri="{28A0092B-C50C-407E-A947-70E740481C1C}">
                <a14:useLocalDpi xmlns:a14="http://schemas.microsoft.com/office/drawing/2010/main" val="0"/>
              </a:ext>
            </a:extLst>
          </a:blip>
          <a:stretch>
            <a:fillRect/>
          </a:stretch>
        </p:blipFill>
        <p:spPr>
          <a:xfrm>
            <a:off x="7030390" y="2501361"/>
            <a:ext cx="3628012" cy="1994376"/>
          </a:xfrm>
          <a:prstGeom prst="rect">
            <a:avLst/>
          </a:prstGeom>
        </p:spPr>
      </p:pic>
      <p:grpSp>
        <p:nvGrpSpPr>
          <p:cNvPr id="63" name="Group 62"/>
          <p:cNvGrpSpPr/>
          <p:nvPr userDrawn="1"/>
        </p:nvGrpSpPr>
        <p:grpSpPr>
          <a:xfrm>
            <a:off x="10248777" y="6394544"/>
            <a:ext cx="1731689" cy="135567"/>
            <a:chOff x="7359673" y="6583166"/>
            <a:chExt cx="1298767" cy="135567"/>
          </a:xfrm>
        </p:grpSpPr>
        <p:sp>
          <p:nvSpPr>
            <p:cNvPr id="64" name="Rectangle 63"/>
            <p:cNvSpPr>
              <a:spLocks noChangeAspect="1"/>
            </p:cNvSpPr>
            <p:nvPr/>
          </p:nvSpPr>
          <p:spPr>
            <a:xfrm>
              <a:off x="8284532" y="6584062"/>
              <a:ext cx="143999" cy="134671"/>
            </a:xfrm>
            <a:prstGeom prst="rect">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Palatino Linotype"/>
                <a:cs typeface="Palatino Linotype"/>
              </a:endParaRPr>
            </a:p>
          </p:txBody>
        </p:sp>
        <p:grpSp>
          <p:nvGrpSpPr>
            <p:cNvPr id="65" name="Group 64"/>
            <p:cNvGrpSpPr/>
            <p:nvPr/>
          </p:nvGrpSpPr>
          <p:grpSpPr>
            <a:xfrm>
              <a:off x="7359673" y="6583166"/>
              <a:ext cx="1298767" cy="135567"/>
              <a:chOff x="7359673" y="6583166"/>
              <a:chExt cx="1298767" cy="135567"/>
            </a:xfrm>
          </p:grpSpPr>
          <p:sp>
            <p:nvSpPr>
              <p:cNvPr id="66" name="Rectangle 65"/>
              <p:cNvSpPr>
                <a:spLocks noChangeAspect="1"/>
              </p:cNvSpPr>
              <p:nvPr/>
            </p:nvSpPr>
            <p:spPr>
              <a:xfrm>
                <a:off x="8514441" y="6584062"/>
                <a:ext cx="143999" cy="134671"/>
              </a:xfrm>
              <a:prstGeom prst="rect">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Palatino Linotype"/>
                  <a:cs typeface="Palatino Linotype"/>
                </a:endParaRPr>
              </a:p>
            </p:txBody>
          </p:sp>
          <p:sp>
            <p:nvSpPr>
              <p:cNvPr id="67" name="Rectangle 66"/>
              <p:cNvSpPr>
                <a:spLocks noChangeAspect="1"/>
              </p:cNvSpPr>
              <p:nvPr/>
            </p:nvSpPr>
            <p:spPr>
              <a:xfrm>
                <a:off x="8052757" y="6584062"/>
                <a:ext cx="143999" cy="134671"/>
              </a:xfrm>
              <a:prstGeom prst="rect">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Palatino Linotype"/>
                  <a:cs typeface="Palatino Linotype"/>
                </a:endParaRPr>
              </a:p>
            </p:txBody>
          </p:sp>
          <p:sp>
            <p:nvSpPr>
              <p:cNvPr id="68" name="Rectangle 67"/>
              <p:cNvSpPr>
                <a:spLocks noChangeAspect="1"/>
              </p:cNvSpPr>
              <p:nvPr/>
            </p:nvSpPr>
            <p:spPr>
              <a:xfrm>
                <a:off x="7821916" y="6584062"/>
                <a:ext cx="143999" cy="134671"/>
              </a:xfrm>
              <a:prstGeom prst="rect">
                <a:avLst/>
              </a:prstGeom>
              <a:solidFill>
                <a:srgbClr val="BFBFB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Palatino Linotype"/>
                  <a:cs typeface="Palatino Linotype"/>
                </a:endParaRPr>
              </a:p>
            </p:txBody>
          </p:sp>
          <p:sp>
            <p:nvSpPr>
              <p:cNvPr id="69" name="Rectangle 68"/>
              <p:cNvSpPr>
                <a:spLocks noChangeAspect="1"/>
              </p:cNvSpPr>
              <p:nvPr/>
            </p:nvSpPr>
            <p:spPr>
              <a:xfrm>
                <a:off x="7591075" y="6583166"/>
                <a:ext cx="143999" cy="134671"/>
              </a:xfrm>
              <a:prstGeom prst="rect">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Palatino Linotype"/>
                  <a:cs typeface="Palatino Linotype"/>
                </a:endParaRPr>
              </a:p>
            </p:txBody>
          </p:sp>
          <p:sp>
            <p:nvSpPr>
              <p:cNvPr id="70" name="Rectangle 69"/>
              <p:cNvSpPr>
                <a:spLocks noChangeAspect="1"/>
              </p:cNvSpPr>
              <p:nvPr/>
            </p:nvSpPr>
            <p:spPr>
              <a:xfrm>
                <a:off x="7360234" y="6583166"/>
                <a:ext cx="143999" cy="134671"/>
              </a:xfrm>
              <a:prstGeom prst="rect">
                <a:avLst/>
              </a:prstGeom>
              <a:solidFill>
                <a:schemeClr val="bg1">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Palatino Linotype"/>
                  <a:cs typeface="Palatino Linotype"/>
                </a:endParaRPr>
              </a:p>
            </p:txBody>
          </p:sp>
          <p:sp>
            <p:nvSpPr>
              <p:cNvPr id="71" name="Rectangle 70"/>
              <p:cNvSpPr>
                <a:spLocks noChangeAspect="1"/>
              </p:cNvSpPr>
              <p:nvPr/>
            </p:nvSpPr>
            <p:spPr>
              <a:xfrm>
                <a:off x="7359673" y="6584062"/>
                <a:ext cx="143999" cy="134671"/>
              </a:xfrm>
              <a:prstGeom prst="rect">
                <a:avLst/>
              </a:prstGeom>
              <a:solidFill>
                <a:srgbClr val="903735"/>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b="1">
                  <a:latin typeface="Palatino Linotype"/>
                  <a:cs typeface="Palatino Linotype"/>
                </a:endParaRPr>
              </a:p>
            </p:txBody>
          </p:sp>
        </p:grpSp>
      </p:grpSp>
      <p:grpSp>
        <p:nvGrpSpPr>
          <p:cNvPr id="72" name="Group 71"/>
          <p:cNvGrpSpPr/>
          <p:nvPr userDrawn="1"/>
        </p:nvGrpSpPr>
        <p:grpSpPr>
          <a:xfrm>
            <a:off x="7642985" y="4584250"/>
            <a:ext cx="2583667" cy="1560210"/>
            <a:chOff x="458420" y="4481436"/>
            <a:chExt cx="1937750" cy="1560210"/>
          </a:xfrm>
        </p:grpSpPr>
        <p:sp>
          <p:nvSpPr>
            <p:cNvPr id="73" name="Text Placeholder 1"/>
            <p:cNvSpPr txBox="1">
              <a:spLocks/>
            </p:cNvSpPr>
            <p:nvPr/>
          </p:nvSpPr>
          <p:spPr>
            <a:xfrm>
              <a:off x="458420" y="4481436"/>
              <a:ext cx="1937750" cy="1560210"/>
            </a:xfrm>
            <a:prstGeom prst="rect">
              <a:avLst/>
            </a:prstGeom>
            <a:solidFill>
              <a:schemeClr val="bg1">
                <a:lumMod val="95000"/>
              </a:schemeClr>
            </a:solidFill>
            <a:ln>
              <a:noFill/>
            </a:ln>
          </p:spPr>
          <p:txBody>
            <a:bodyPr vert="horz" lIns="91440" tIns="45720" rIns="91440" bIns="45720" rtlCol="0">
              <a:normAutofit/>
            </a:bodyPr>
            <a:lstStyle>
              <a:lvl1pPr marL="182563" indent="-182563" algn="l" defTabSz="914400" rtl="0" eaLnBrk="1" latinLnBrk="0" hangingPunct="1">
                <a:spcBef>
                  <a:spcPct val="20000"/>
                </a:spcBef>
                <a:buClr>
                  <a:srgbClr val="903735"/>
                </a:buClr>
                <a:buSzPct val="90000"/>
                <a:buFont typeface="Lucida Grande"/>
                <a:buChar char="◼"/>
                <a:defRPr sz="1400" kern="1200">
                  <a:solidFill>
                    <a:schemeClr val="tx1"/>
                  </a:solidFill>
                  <a:latin typeface="Palatino Linotype"/>
                  <a:ea typeface="+mn-ea"/>
                  <a:cs typeface="Palatino Linotype"/>
                </a:defRPr>
              </a:lvl1pPr>
              <a:lvl2pPr marL="447675" indent="-184150" algn="l" defTabSz="914400" rtl="0" eaLnBrk="1" latinLnBrk="0" hangingPunct="1">
                <a:spcBef>
                  <a:spcPct val="20000"/>
                </a:spcBef>
                <a:buClr>
                  <a:schemeClr val="bg2"/>
                </a:buClr>
                <a:buSzPct val="80000"/>
                <a:buFont typeface="Arial"/>
                <a:buChar char="◼"/>
                <a:defRPr sz="1300" kern="1200">
                  <a:solidFill>
                    <a:schemeClr val="tx1"/>
                  </a:solidFill>
                  <a:latin typeface="Palatino Linotype"/>
                  <a:ea typeface="+mn-ea"/>
                  <a:cs typeface="Palatino Linotype"/>
                </a:defRPr>
              </a:lvl2pPr>
              <a:lvl3pPr marL="720725" indent="-182563" algn="l" defTabSz="914400" rtl="0" eaLnBrk="1" latinLnBrk="0" hangingPunct="1">
                <a:spcBef>
                  <a:spcPct val="20000"/>
                </a:spcBef>
                <a:buClr>
                  <a:schemeClr val="bg2"/>
                </a:buClr>
                <a:buFont typeface="Lucida Grande"/>
                <a:buChar char="−"/>
                <a:defRPr sz="1200" kern="1200">
                  <a:solidFill>
                    <a:schemeClr val="tx1"/>
                  </a:solidFill>
                  <a:latin typeface="Palatino Linotype"/>
                  <a:ea typeface="+mn-ea"/>
                  <a:cs typeface="Palatino Linotype"/>
                </a:defRPr>
              </a:lvl3pPr>
              <a:lvl4pPr marL="1076325" indent="-182563" algn="l" defTabSz="914400" rtl="0" eaLnBrk="1" latinLnBrk="0" hangingPunct="1">
                <a:spcBef>
                  <a:spcPct val="20000"/>
                </a:spcBef>
                <a:buClr>
                  <a:schemeClr val="bg2"/>
                </a:buClr>
                <a:buFont typeface="Lucida Grande"/>
                <a:buChar char="−"/>
                <a:defRPr sz="1200" kern="1200">
                  <a:solidFill>
                    <a:schemeClr val="tx1"/>
                  </a:solidFill>
                  <a:latin typeface="Palatino Linotype"/>
                  <a:ea typeface="+mn-ea"/>
                  <a:cs typeface="Palatino Linotype"/>
                </a:defRPr>
              </a:lvl4pPr>
              <a:lvl5pPr marL="1341438" indent="-173038" algn="l" defTabSz="914400" rtl="0" eaLnBrk="1" latinLnBrk="0" hangingPunct="1">
                <a:spcBef>
                  <a:spcPct val="20000"/>
                </a:spcBef>
                <a:buClr>
                  <a:schemeClr val="bg2"/>
                </a:buClr>
                <a:buFont typeface="Lucida Grande"/>
                <a:buChar char="−"/>
                <a:defRPr sz="1200" kern="1200">
                  <a:solidFill>
                    <a:schemeClr val="tx1"/>
                  </a:solidFill>
                  <a:latin typeface="Palatino Linotype"/>
                  <a:ea typeface="+mn-ea"/>
                  <a:cs typeface="Palatino Linotype"/>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de-DE" sz="1300">
                <a:latin typeface="+mn-lt"/>
              </a:endParaRPr>
            </a:p>
          </p:txBody>
        </p:sp>
        <p:sp>
          <p:nvSpPr>
            <p:cNvPr id="74" name="TextBox 73"/>
            <p:cNvSpPr txBox="1"/>
            <p:nvPr/>
          </p:nvSpPr>
          <p:spPr>
            <a:xfrm>
              <a:off x="474693" y="4541361"/>
              <a:ext cx="1905205" cy="661720"/>
            </a:xfrm>
            <a:prstGeom prst="rect">
              <a:avLst/>
            </a:prstGeom>
            <a:solidFill>
              <a:schemeClr val="bg1">
                <a:lumMod val="95000"/>
              </a:schemeClr>
            </a:solidFill>
          </p:spPr>
          <p:txBody>
            <a:bodyPr wrap="square" lIns="0" tIns="0" rIns="0" bIns="0" rtlCol="0">
              <a:spAutoFit/>
            </a:bodyPr>
            <a:lstStyle/>
            <a:p>
              <a:pPr algn="ctr"/>
              <a:r>
                <a:rPr lang="en-CA" sz="1600" b="1"/>
                <a:t>Trackers</a:t>
              </a:r>
            </a:p>
            <a:p>
              <a:pPr algn="ctr"/>
              <a:r>
                <a:rPr lang="en-CA" sz="900" b="0"/>
                <a:t>(same position, current position / square</a:t>
              </a:r>
              <a:r>
                <a:rPr lang="en-CA" sz="900" b="0" baseline="0"/>
                <a:t> </a:t>
              </a:r>
              <a:r>
                <a:rPr lang="en-CA" sz="900" b="0"/>
                <a:t>in medium red, only put on content pages (master</a:t>
              </a:r>
              <a:r>
                <a:rPr lang="en-CA" sz="900" b="0" baseline="0"/>
                <a:t> slide name)</a:t>
              </a:r>
              <a:r>
                <a:rPr lang="en-CA" sz="900" b="0"/>
                <a:t>)</a:t>
              </a:r>
            </a:p>
          </p:txBody>
        </p:sp>
        <p:sp>
          <p:nvSpPr>
            <p:cNvPr id="75" name="AutoShape 82"/>
            <p:cNvSpPr>
              <a:spLocks noChangeArrowheads="1"/>
            </p:cNvSpPr>
            <p:nvPr>
              <p:custDataLst>
                <p:tags r:id="rId1"/>
              </p:custDataLst>
            </p:nvPr>
          </p:nvSpPr>
          <p:spPr bwMode="gray">
            <a:xfrm rot="2293394">
              <a:off x="1363066" y="5372880"/>
              <a:ext cx="1013045" cy="518077"/>
            </a:xfrm>
            <a:prstGeom prst="rightArrow">
              <a:avLst>
                <a:gd name="adj1" fmla="val 50000"/>
                <a:gd name="adj2" fmla="val 53953"/>
              </a:avLst>
            </a:prstGeom>
            <a:solidFill>
              <a:srgbClr val="903735"/>
            </a:solidFill>
            <a:ln w="6350">
              <a:noFill/>
              <a:miter lim="800000"/>
              <a:headEnd/>
              <a:tailEnd/>
            </a:ln>
          </p:spPr>
          <p:txBody>
            <a:bodyPr lIns="0" tIns="0" rIns="0" bIns="0" anchor="ctr" anchorCtr="1"/>
            <a:lstStyle/>
            <a:p>
              <a:pPr algn="ctr">
                <a:defRPr/>
              </a:pPr>
              <a:endParaRPr lang="en-US" sz="1400"/>
            </a:p>
          </p:txBody>
        </p:sp>
      </p:grpSp>
      <p:sp>
        <p:nvSpPr>
          <p:cNvPr id="76" name="Text Box 2"/>
          <p:cNvSpPr txBox="1">
            <a:spLocks noChangeArrowheads="1"/>
          </p:cNvSpPr>
          <p:nvPr userDrawn="1"/>
        </p:nvSpPr>
        <p:spPr bwMode="gray">
          <a:xfrm>
            <a:off x="935447" y="4084926"/>
            <a:ext cx="2579232" cy="138499"/>
          </a:xfrm>
          <a:prstGeom prst="rect">
            <a:avLst/>
          </a:prstGeom>
          <a:noFill/>
          <a:ln w="9525" algn="ctr">
            <a:noFill/>
            <a:miter lim="800000"/>
            <a:headEnd/>
            <a:tailEnd/>
          </a:ln>
        </p:spPr>
        <p:txBody>
          <a:bodyPr wrap="none" lIns="0" tIns="0" rIns="0" bIns="0">
            <a:spAutoFit/>
          </a:bodyPr>
          <a:lstStyle/>
          <a:p>
            <a:pPr eaLnBrk="0" fontAlgn="base" hangingPunct="0">
              <a:spcBef>
                <a:spcPct val="50000"/>
              </a:spcBef>
              <a:spcAft>
                <a:spcPct val="0"/>
              </a:spcAft>
            </a:pPr>
            <a:r>
              <a:rPr lang="en-US" sz="900">
                <a:solidFill>
                  <a:prstClr val="black">
                    <a:lumMod val="95000"/>
                    <a:lumOff val="5000"/>
                  </a:prstClr>
                </a:solidFill>
                <a:latin typeface="Garamond" pitchFamily="18" charset="0"/>
                <a:cs typeface="Arial" pitchFamily="34" charset="0"/>
              </a:rPr>
              <a:t>Copyright © 2014 Cornell Consulting. All rights reserved.</a:t>
            </a:r>
          </a:p>
        </p:txBody>
      </p:sp>
      <p:pic>
        <p:nvPicPr>
          <p:cNvPr id="77" name="Picture 76" descr="ccc logo behemoth v3.png"/>
          <p:cNvPicPr>
            <a:picLocks noChangeAspect="1"/>
          </p:cNvPicPr>
          <p:nvPr userDrawn="1"/>
        </p:nvPicPr>
        <p:blipFill rotWithShape="1">
          <a:blip r:embed="rId4" cstate="email">
            <a:extLst>
              <a:ext uri="{28A0092B-C50C-407E-A947-70E740481C1C}">
                <a14:useLocalDpi xmlns:a14="http://schemas.microsoft.com/office/drawing/2010/main" val="0"/>
              </a:ext>
            </a:extLst>
          </a:blip>
          <a:srcRect l="37091" r="32516" b="44996"/>
          <a:stretch/>
        </p:blipFill>
        <p:spPr>
          <a:xfrm>
            <a:off x="596768" y="3981705"/>
            <a:ext cx="310349" cy="267801"/>
          </a:xfrm>
          <a:prstGeom prst="rect">
            <a:avLst/>
          </a:prstGeom>
        </p:spPr>
      </p:pic>
      <p:sp>
        <p:nvSpPr>
          <p:cNvPr id="84" name="Text Placeholder 13"/>
          <p:cNvSpPr txBox="1">
            <a:spLocks/>
          </p:cNvSpPr>
          <p:nvPr userDrawn="1"/>
        </p:nvSpPr>
        <p:spPr>
          <a:xfrm>
            <a:off x="216000" y="629534"/>
            <a:ext cx="11760000" cy="720000"/>
          </a:xfrm>
          <a:prstGeom prst="rect">
            <a:avLst/>
          </a:prstGeom>
        </p:spPr>
        <p:txBody>
          <a:bodyPr vert="horz" lIns="0" tIns="0" rIns="0" bIns="0"/>
          <a:lstStyle>
            <a:lvl1pPr marL="0" marR="0" indent="0" algn="r" defTabSz="914400" rtl="0" eaLnBrk="1" fontAlgn="auto" latinLnBrk="0" hangingPunct="1">
              <a:lnSpc>
                <a:spcPct val="100000"/>
              </a:lnSpc>
              <a:spcBef>
                <a:spcPct val="20000"/>
              </a:spcBef>
              <a:spcAft>
                <a:spcPts val="0"/>
              </a:spcAft>
              <a:buClr>
                <a:srgbClr val="903735"/>
              </a:buClr>
              <a:buSzPct val="90000"/>
              <a:buFont typeface="Lucida Grande"/>
              <a:buNone/>
              <a:tabLst/>
              <a:defRPr sz="1600" i="1" kern="1200" baseline="0">
                <a:solidFill>
                  <a:schemeClr val="tx1"/>
                </a:solidFill>
                <a:latin typeface="Palatino Linotype"/>
                <a:ea typeface="+mn-ea"/>
                <a:cs typeface="Palatino Linotype"/>
              </a:defRPr>
            </a:lvl1pPr>
            <a:lvl2pPr marL="360363" indent="-96838" algn="l" defTabSz="914400" rtl="0" eaLnBrk="1" latinLnBrk="0" hangingPunct="1">
              <a:spcBef>
                <a:spcPts val="0"/>
              </a:spcBef>
              <a:spcAft>
                <a:spcPts val="264"/>
              </a:spcAft>
              <a:buClr>
                <a:schemeClr val="bg2"/>
              </a:buClr>
              <a:buSzPct val="80000"/>
              <a:buFont typeface="Arial"/>
              <a:buChar char="◼"/>
              <a:defRPr sz="1000" kern="1200">
                <a:solidFill>
                  <a:schemeClr val="tx1"/>
                </a:solidFill>
                <a:latin typeface="Palatino Linotype"/>
                <a:ea typeface="+mn-ea"/>
                <a:cs typeface="Palatino Linotype"/>
              </a:defRPr>
            </a:lvl2pPr>
            <a:lvl3pPr marL="627063" indent="-88900"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3pPr>
            <a:lvl4pPr marL="985838" indent="-92075"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4pPr>
            <a:lvl5pPr marL="1257300" indent="-88900"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600"/>
              <a:t>This slide only contains elements to support the remainder of this presentation as a reference / scheme</a:t>
            </a:r>
            <a:endParaRPr lang="en-US" sz="1600"/>
          </a:p>
        </p:txBody>
      </p:sp>
      <p:sp>
        <p:nvSpPr>
          <p:cNvPr id="85" name="Text Placeholder 1"/>
          <p:cNvSpPr txBox="1">
            <a:spLocks/>
          </p:cNvSpPr>
          <p:nvPr userDrawn="1"/>
        </p:nvSpPr>
        <p:spPr>
          <a:xfrm>
            <a:off x="6334141" y="1129188"/>
            <a:ext cx="5641859" cy="5391485"/>
          </a:xfrm>
          <a:prstGeom prst="rect">
            <a:avLst/>
          </a:prstGeom>
        </p:spPr>
        <p:txBody>
          <a:bodyPr/>
          <a:lstStyle>
            <a:lvl1pPr marL="88900" indent="-88900" algn="l" defTabSz="914400" rtl="0" eaLnBrk="1" latinLnBrk="0" hangingPunct="1">
              <a:spcBef>
                <a:spcPts val="0"/>
              </a:spcBef>
              <a:spcAft>
                <a:spcPts val="264"/>
              </a:spcAft>
              <a:buClr>
                <a:srgbClr val="903735"/>
              </a:buClr>
              <a:buSzPct val="90000"/>
              <a:buFont typeface="Lucida Grande"/>
              <a:buChar char="◼"/>
              <a:defRPr sz="1100" kern="1200">
                <a:solidFill>
                  <a:schemeClr val="tx1"/>
                </a:solidFill>
                <a:latin typeface="Palatino Linotype"/>
                <a:ea typeface="+mn-ea"/>
                <a:cs typeface="Palatino Linotype"/>
              </a:defRPr>
            </a:lvl1pPr>
            <a:lvl2pPr marL="360363" indent="-96838" algn="l" defTabSz="914400" rtl="0" eaLnBrk="1" latinLnBrk="0" hangingPunct="1">
              <a:spcBef>
                <a:spcPts val="0"/>
              </a:spcBef>
              <a:spcAft>
                <a:spcPts val="264"/>
              </a:spcAft>
              <a:buClr>
                <a:schemeClr val="bg2"/>
              </a:buClr>
              <a:buSzPct val="80000"/>
              <a:buFont typeface="Arial"/>
              <a:buChar char="◼"/>
              <a:defRPr sz="1000" kern="1200">
                <a:solidFill>
                  <a:schemeClr val="tx1"/>
                </a:solidFill>
                <a:latin typeface="Palatino Linotype"/>
                <a:ea typeface="+mn-ea"/>
                <a:cs typeface="Palatino Linotype"/>
              </a:defRPr>
            </a:lvl2pPr>
            <a:lvl3pPr marL="627063" indent="-88900"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3pPr>
            <a:lvl4pPr marL="985838" indent="-92075"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4pPr>
            <a:lvl5pPr marL="1257300" indent="-88900"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Lucida Grande"/>
              <a:buNone/>
            </a:pPr>
            <a:r>
              <a:rPr lang="en-US" sz="1100"/>
              <a:t>Regular text / headings (bolded) / text when only one bullet</a:t>
            </a:r>
          </a:p>
          <a:p>
            <a:endParaRPr lang="en-US" sz="1100"/>
          </a:p>
          <a:p>
            <a:r>
              <a:rPr lang="en-US" sz="1100"/>
              <a:t>First level</a:t>
            </a:r>
          </a:p>
          <a:p>
            <a:pPr lvl="1"/>
            <a:r>
              <a:rPr lang="en-US" sz="1000"/>
              <a:t>Second level</a:t>
            </a:r>
          </a:p>
          <a:p>
            <a:pPr lvl="2"/>
            <a:r>
              <a:rPr lang="en-US" sz="900"/>
              <a:t>Third level</a:t>
            </a:r>
          </a:p>
          <a:p>
            <a:pPr lvl="3"/>
            <a:r>
              <a:rPr lang="en-US" sz="900"/>
              <a:t>Fourth Level</a:t>
            </a:r>
          </a:p>
        </p:txBody>
      </p:sp>
      <p:sp>
        <p:nvSpPr>
          <p:cNvPr id="41" name="Text Placeholder 3"/>
          <p:cNvSpPr>
            <a:spLocks noGrp="1"/>
          </p:cNvSpPr>
          <p:nvPr>
            <p:ph type="body" sz="quarter" idx="13" hasCustomPrompt="1"/>
          </p:nvPr>
        </p:nvSpPr>
        <p:spPr>
          <a:xfrm>
            <a:off x="766919" y="6366694"/>
            <a:ext cx="9040328" cy="449063"/>
          </a:xfrm>
        </p:spPr>
        <p:txBody>
          <a:bodyPr wrap="square" lIns="0" tIns="0" rIns="0" bIns="18000" anchor="b" anchorCtr="0">
            <a:spAutoFit/>
          </a:bodyPr>
          <a:lstStyle>
            <a:lvl1pPr marL="358775" indent="-358775">
              <a:spcBef>
                <a:spcPts val="0"/>
              </a:spcBef>
              <a:spcAft>
                <a:spcPts val="0"/>
              </a:spcAft>
              <a:buNone/>
              <a:tabLst>
                <a:tab pos="358775" algn="l"/>
              </a:tabLst>
              <a:defRPr sz="700" baseline="0"/>
            </a:lvl1pPr>
          </a:lstStyle>
          <a:p>
            <a:pPr lvl="0"/>
            <a:r>
              <a:rPr lang="en-US"/>
              <a:t>Note: 	Text.</a:t>
            </a:r>
          </a:p>
          <a:p>
            <a:pPr lvl="0"/>
            <a:r>
              <a:rPr lang="en-US"/>
              <a:t>Source: 	Text.</a:t>
            </a:r>
          </a:p>
          <a:p>
            <a:pPr lvl="0"/>
            <a:r>
              <a:rPr lang="en-US"/>
              <a:t>(1)	Text.</a:t>
            </a:r>
          </a:p>
          <a:p>
            <a:pPr lvl="0"/>
            <a:r>
              <a:rPr lang="en-US"/>
              <a:t>(2)	Text.</a:t>
            </a:r>
          </a:p>
        </p:txBody>
      </p:sp>
    </p:spTree>
    <p:extLst>
      <p:ext uri="{BB962C8B-B14F-4D97-AF65-F5344CB8AC3E}">
        <p14:creationId xmlns:p14="http://schemas.microsoft.com/office/powerpoint/2010/main" val="1751071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lors">
    <p:spTree>
      <p:nvGrpSpPr>
        <p:cNvPr id="1" name=""/>
        <p:cNvGrpSpPr/>
        <p:nvPr/>
      </p:nvGrpSpPr>
      <p:grpSpPr>
        <a:xfrm>
          <a:off x="0" y="0"/>
          <a:ext cx="0" cy="0"/>
          <a:chOff x="0" y="0"/>
          <a:chExt cx="0" cy="0"/>
        </a:xfrm>
      </p:grpSpPr>
      <p:cxnSp>
        <p:nvCxnSpPr>
          <p:cNvPr id="3" name="Straight Connector 2"/>
          <p:cNvCxnSpPr/>
          <p:nvPr userDrawn="1"/>
        </p:nvCxnSpPr>
        <p:spPr>
          <a:xfrm>
            <a:off x="216000" y="574675"/>
            <a:ext cx="11760000" cy="0"/>
          </a:xfrm>
          <a:prstGeom prst="line">
            <a:avLst/>
          </a:prstGeom>
          <a:ln>
            <a:solidFill>
              <a:srgbClr val="800000"/>
            </a:solidFill>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9867945" y="6522557"/>
            <a:ext cx="2108057" cy="267801"/>
            <a:chOff x="628757" y="6509243"/>
            <a:chExt cx="1581043" cy="267801"/>
          </a:xfrm>
        </p:grpSpPr>
        <p:pic>
          <p:nvPicPr>
            <p:cNvPr id="10" name="Picture 9" descr="ccc logo behemoth v3.png"/>
            <p:cNvPicPr>
              <a:picLocks noChangeAspect="1"/>
            </p:cNvPicPr>
            <p:nvPr userDrawn="1"/>
          </p:nvPicPr>
          <p:blipFill rotWithShape="1">
            <a:blip r:embed="rId2" cstate="email">
              <a:extLst>
                <a:ext uri="{28A0092B-C50C-407E-A947-70E740481C1C}">
                  <a14:useLocalDpi xmlns:a14="http://schemas.microsoft.com/office/drawing/2010/main" val="0"/>
                </a:ext>
              </a:extLst>
            </a:blip>
            <a:srcRect l="37091" r="32516" b="44996"/>
            <a:stretch/>
          </p:blipFill>
          <p:spPr>
            <a:xfrm>
              <a:off x="648745" y="6509243"/>
              <a:ext cx="232762" cy="267801"/>
            </a:xfrm>
            <a:prstGeom prst="rect">
              <a:avLst/>
            </a:prstGeom>
          </p:spPr>
        </p:pic>
        <p:sp>
          <p:nvSpPr>
            <p:cNvPr id="6" name="TextBox 5"/>
            <p:cNvSpPr txBox="1"/>
            <p:nvPr/>
          </p:nvSpPr>
          <p:spPr>
            <a:xfrm>
              <a:off x="628757" y="6560619"/>
              <a:ext cx="1581043" cy="184666"/>
            </a:xfrm>
            <a:prstGeom prst="rect">
              <a:avLst/>
            </a:prstGeom>
            <a:noFill/>
          </p:spPr>
          <p:txBody>
            <a:bodyPr wrap="square" lIns="0" tIns="0" rIns="0" bIns="0" rtlCol="0" anchor="ctr">
              <a:spAutoFit/>
            </a:bodyPr>
            <a:lstStyle/>
            <a:p>
              <a:pPr algn="r"/>
              <a:r>
                <a:rPr lang="en-US" sz="1200" b="1">
                  <a:solidFill>
                    <a:srgbClr val="903735"/>
                  </a:solidFill>
                  <a:latin typeface="Palatino Linotype"/>
                  <a:cs typeface="Palatino Linotype"/>
                </a:rPr>
                <a:t>Cornell</a:t>
              </a:r>
              <a:r>
                <a:rPr lang="en-US" sz="1200" b="1">
                  <a:solidFill>
                    <a:schemeClr val="accent2">
                      <a:lumMod val="75000"/>
                    </a:schemeClr>
                  </a:solidFill>
                  <a:latin typeface="Palatino Linotype"/>
                  <a:cs typeface="Palatino Linotype"/>
                </a:rPr>
                <a:t> </a:t>
              </a:r>
              <a:r>
                <a:rPr lang="en-US" sz="1200" b="1">
                  <a:solidFill>
                    <a:schemeClr val="tx1">
                      <a:lumMod val="65000"/>
                      <a:lumOff val="35000"/>
                    </a:schemeClr>
                  </a:solidFill>
                  <a:latin typeface="Palatino Linotype"/>
                  <a:cs typeface="Palatino Linotype"/>
                </a:rPr>
                <a:t>Consulting</a:t>
              </a:r>
            </a:p>
          </p:txBody>
        </p:sp>
      </p:grpSp>
      <p:sp>
        <p:nvSpPr>
          <p:cNvPr id="7" name="TextBox 6"/>
          <p:cNvSpPr txBox="1"/>
          <p:nvPr userDrawn="1"/>
        </p:nvSpPr>
        <p:spPr>
          <a:xfrm>
            <a:off x="216002" y="6651859"/>
            <a:ext cx="550233" cy="138499"/>
          </a:xfrm>
          <a:prstGeom prst="rect">
            <a:avLst/>
          </a:prstGeom>
          <a:noFill/>
        </p:spPr>
        <p:txBody>
          <a:bodyPr wrap="square" lIns="0" tIns="0" rIns="0" bIns="0" rtlCol="0">
            <a:spAutoFit/>
          </a:bodyPr>
          <a:lstStyle/>
          <a:p>
            <a:fld id="{5964E10B-8EE5-3C4C-84E0-E085BBBDA5F4}" type="slidenum">
              <a:rPr lang="en-US" sz="900" smtClean="0">
                <a:latin typeface="Palatino Linotype"/>
                <a:cs typeface="Palatino Linotype"/>
              </a:rPr>
              <a:t>‹#›</a:t>
            </a:fld>
            <a:endParaRPr lang="en-US" sz="900">
              <a:latin typeface="Palatino Linotype"/>
              <a:cs typeface="Palatino Linotype"/>
            </a:endParaRPr>
          </a:p>
        </p:txBody>
      </p:sp>
      <p:sp>
        <p:nvSpPr>
          <p:cNvPr id="27" name="Rectangle 15"/>
          <p:cNvSpPr>
            <a:spLocks noChangeArrowheads="1"/>
          </p:cNvSpPr>
          <p:nvPr userDrawn="1"/>
        </p:nvSpPr>
        <p:spPr bwMode="gray">
          <a:xfrm>
            <a:off x="2293162" y="2947591"/>
            <a:ext cx="684483"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Med. Red</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a:t>
            </a:r>
            <a:r>
              <a:rPr lang="en-GB" sz="1200">
                <a:latin typeface="Palatino Linotype"/>
                <a:cs typeface="Palatino Linotype"/>
              </a:rPr>
              <a:t>192</a:t>
            </a:r>
            <a:endParaRPr lang="en-GB" sz="1200" b="0">
              <a:latin typeface="Palatino Linotype"/>
              <a:cs typeface="Palatino Linotype"/>
            </a:endParaRPr>
          </a:p>
          <a:p>
            <a:pPr algn="l" defTabSz="873125">
              <a:spcBef>
                <a:spcPct val="0"/>
              </a:spcBef>
            </a:pPr>
            <a:r>
              <a:rPr lang="en-GB" sz="1200" b="0">
                <a:latin typeface="Palatino Linotype"/>
                <a:cs typeface="Palatino Linotype"/>
              </a:rPr>
              <a:t>G </a:t>
            </a:r>
            <a:r>
              <a:rPr lang="en-GB" sz="1200">
                <a:latin typeface="Palatino Linotype"/>
                <a:cs typeface="Palatino Linotype"/>
              </a:rPr>
              <a:t>80</a:t>
            </a:r>
            <a:endParaRPr lang="en-GB" sz="1200" b="0">
              <a:latin typeface="Palatino Linotype"/>
              <a:cs typeface="Palatino Linotype"/>
            </a:endParaRPr>
          </a:p>
          <a:p>
            <a:pPr algn="l" defTabSz="873125">
              <a:spcBef>
                <a:spcPct val="0"/>
              </a:spcBef>
            </a:pPr>
            <a:r>
              <a:rPr lang="en-GB" sz="1200" b="0">
                <a:latin typeface="Palatino Linotype"/>
                <a:cs typeface="Palatino Linotype"/>
              </a:rPr>
              <a:t>B 77</a:t>
            </a:r>
          </a:p>
        </p:txBody>
      </p:sp>
      <p:sp>
        <p:nvSpPr>
          <p:cNvPr id="28" name="Rectangle 26"/>
          <p:cNvSpPr>
            <a:spLocks noChangeArrowheads="1"/>
          </p:cNvSpPr>
          <p:nvPr userDrawn="1"/>
        </p:nvSpPr>
        <p:spPr bwMode="gray">
          <a:xfrm>
            <a:off x="2201188" y="1674416"/>
            <a:ext cx="1341120" cy="1005840"/>
          </a:xfrm>
          <a:prstGeom prst="rect">
            <a:avLst/>
          </a:prstGeom>
          <a:solidFill>
            <a:srgbClr val="C0504D"/>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29" name="Rectangle 16"/>
          <p:cNvSpPr>
            <a:spLocks noChangeArrowheads="1"/>
          </p:cNvSpPr>
          <p:nvPr userDrawn="1"/>
        </p:nvSpPr>
        <p:spPr bwMode="gray">
          <a:xfrm>
            <a:off x="3875513" y="2947591"/>
            <a:ext cx="695703"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Light Red</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215</a:t>
            </a:r>
          </a:p>
          <a:p>
            <a:pPr algn="l" defTabSz="873125">
              <a:spcBef>
                <a:spcPct val="0"/>
              </a:spcBef>
            </a:pPr>
            <a:r>
              <a:rPr lang="en-GB" sz="1200" b="0">
                <a:latin typeface="Palatino Linotype"/>
                <a:cs typeface="Palatino Linotype"/>
              </a:rPr>
              <a:t>G </a:t>
            </a:r>
            <a:r>
              <a:rPr lang="en-GB" sz="1200">
                <a:latin typeface="Palatino Linotype"/>
                <a:cs typeface="Palatino Linotype"/>
              </a:rPr>
              <a:t>90</a:t>
            </a:r>
            <a:endParaRPr lang="en-GB" sz="1200" b="0">
              <a:latin typeface="Palatino Linotype"/>
              <a:cs typeface="Palatino Linotype"/>
            </a:endParaRPr>
          </a:p>
          <a:p>
            <a:pPr algn="l" defTabSz="873125">
              <a:spcBef>
                <a:spcPct val="0"/>
              </a:spcBef>
            </a:pPr>
            <a:r>
              <a:rPr lang="en-GB" sz="1200" b="0">
                <a:latin typeface="Palatino Linotype"/>
                <a:cs typeface="Palatino Linotype"/>
              </a:rPr>
              <a:t>B </a:t>
            </a:r>
            <a:r>
              <a:rPr lang="en-GB" sz="1200">
                <a:latin typeface="Palatino Linotype"/>
                <a:cs typeface="Palatino Linotype"/>
              </a:rPr>
              <a:t>87</a:t>
            </a:r>
            <a:endParaRPr lang="en-GB" sz="1200" b="0">
              <a:latin typeface="Palatino Linotype"/>
              <a:cs typeface="Palatino Linotype"/>
            </a:endParaRPr>
          </a:p>
        </p:txBody>
      </p:sp>
      <p:sp>
        <p:nvSpPr>
          <p:cNvPr id="30" name="Rectangle 29"/>
          <p:cNvSpPr>
            <a:spLocks noChangeArrowheads="1"/>
          </p:cNvSpPr>
          <p:nvPr userDrawn="1"/>
        </p:nvSpPr>
        <p:spPr bwMode="gray">
          <a:xfrm>
            <a:off x="3778984" y="1674416"/>
            <a:ext cx="1341120" cy="1005840"/>
          </a:xfrm>
          <a:prstGeom prst="rect">
            <a:avLst/>
          </a:prstGeom>
          <a:solidFill>
            <a:srgbClr val="D75A57"/>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31" name="Rectangle 17"/>
          <p:cNvSpPr>
            <a:spLocks noChangeArrowheads="1"/>
          </p:cNvSpPr>
          <p:nvPr userDrawn="1"/>
        </p:nvSpPr>
        <p:spPr bwMode="gray">
          <a:xfrm>
            <a:off x="5413409" y="2947591"/>
            <a:ext cx="995465"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Medium Grey</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a:t>
            </a:r>
            <a:r>
              <a:rPr lang="en-GB" sz="1200">
                <a:latin typeface="Palatino Linotype"/>
                <a:cs typeface="Palatino Linotype"/>
              </a:rPr>
              <a:t>127</a:t>
            </a:r>
            <a:endParaRPr lang="en-GB" sz="1200" b="0">
              <a:latin typeface="Palatino Linotype"/>
              <a:cs typeface="Palatino Linotype"/>
            </a:endParaRPr>
          </a:p>
          <a:p>
            <a:pPr algn="l" defTabSz="873125">
              <a:spcBef>
                <a:spcPct val="0"/>
              </a:spcBef>
            </a:pPr>
            <a:r>
              <a:rPr lang="en-GB" sz="1200" b="0">
                <a:latin typeface="Palatino Linotype"/>
                <a:cs typeface="Palatino Linotype"/>
              </a:rPr>
              <a:t>G </a:t>
            </a:r>
            <a:r>
              <a:rPr lang="en-GB" sz="1200">
                <a:latin typeface="Palatino Linotype"/>
                <a:cs typeface="Palatino Linotype"/>
              </a:rPr>
              <a:t>127</a:t>
            </a:r>
            <a:endParaRPr lang="en-GB" sz="1200" b="0">
              <a:latin typeface="Palatino Linotype"/>
              <a:cs typeface="Palatino Linotype"/>
            </a:endParaRPr>
          </a:p>
          <a:p>
            <a:pPr algn="l" defTabSz="873125">
              <a:spcBef>
                <a:spcPct val="0"/>
              </a:spcBef>
            </a:pPr>
            <a:r>
              <a:rPr lang="en-GB" sz="1200" b="0">
                <a:latin typeface="Palatino Linotype"/>
                <a:cs typeface="Palatino Linotype"/>
              </a:rPr>
              <a:t>B </a:t>
            </a:r>
            <a:r>
              <a:rPr lang="en-GB" sz="1200">
                <a:latin typeface="Palatino Linotype"/>
                <a:cs typeface="Palatino Linotype"/>
              </a:rPr>
              <a:t>127</a:t>
            </a:r>
            <a:endParaRPr lang="en-GB" sz="1200" b="0">
              <a:latin typeface="Palatino Linotype"/>
              <a:cs typeface="Palatino Linotype"/>
            </a:endParaRPr>
          </a:p>
        </p:txBody>
      </p:sp>
      <p:sp>
        <p:nvSpPr>
          <p:cNvPr id="32" name="Rectangle 28"/>
          <p:cNvSpPr>
            <a:spLocks noChangeArrowheads="1"/>
          </p:cNvSpPr>
          <p:nvPr userDrawn="1"/>
        </p:nvSpPr>
        <p:spPr bwMode="gray">
          <a:xfrm>
            <a:off x="5363131" y="1674416"/>
            <a:ext cx="1341120" cy="1005840"/>
          </a:xfrm>
          <a:prstGeom prst="rect">
            <a:avLst/>
          </a:prstGeom>
          <a:solidFill>
            <a:schemeClr val="tx1">
              <a:lumMod val="50000"/>
              <a:lumOff val="50000"/>
            </a:schemeClr>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33" name="Rectangle 18"/>
          <p:cNvSpPr>
            <a:spLocks noChangeArrowheads="1"/>
          </p:cNvSpPr>
          <p:nvPr userDrawn="1"/>
        </p:nvSpPr>
        <p:spPr bwMode="gray">
          <a:xfrm>
            <a:off x="7003068" y="2947591"/>
            <a:ext cx="746999"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Dark Grey</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a:t>
            </a:r>
            <a:r>
              <a:rPr lang="en-GB" sz="1200">
                <a:latin typeface="Palatino Linotype"/>
                <a:cs typeface="Palatino Linotype"/>
              </a:rPr>
              <a:t>89</a:t>
            </a:r>
            <a:endParaRPr lang="en-GB" sz="1200" b="0">
              <a:latin typeface="Palatino Linotype"/>
              <a:cs typeface="Palatino Linotype"/>
            </a:endParaRPr>
          </a:p>
          <a:p>
            <a:pPr algn="l" defTabSz="873125">
              <a:spcBef>
                <a:spcPct val="0"/>
              </a:spcBef>
            </a:pPr>
            <a:r>
              <a:rPr lang="en-GB" sz="1200" b="0">
                <a:latin typeface="Palatino Linotype"/>
                <a:cs typeface="Palatino Linotype"/>
              </a:rPr>
              <a:t>G </a:t>
            </a:r>
            <a:r>
              <a:rPr lang="en-GB" sz="1200">
                <a:latin typeface="Palatino Linotype"/>
                <a:cs typeface="Palatino Linotype"/>
              </a:rPr>
              <a:t>89</a:t>
            </a:r>
            <a:endParaRPr lang="en-GB" sz="1200" b="0">
              <a:latin typeface="Palatino Linotype"/>
              <a:cs typeface="Palatino Linotype"/>
            </a:endParaRPr>
          </a:p>
          <a:p>
            <a:pPr algn="l" defTabSz="873125">
              <a:spcBef>
                <a:spcPct val="0"/>
              </a:spcBef>
            </a:pPr>
            <a:r>
              <a:rPr lang="en-GB" sz="1200" b="0">
                <a:latin typeface="Palatino Linotype"/>
                <a:cs typeface="Palatino Linotype"/>
              </a:rPr>
              <a:t>B </a:t>
            </a:r>
            <a:r>
              <a:rPr lang="en-GB" sz="1200">
                <a:latin typeface="Palatino Linotype"/>
                <a:cs typeface="Palatino Linotype"/>
              </a:rPr>
              <a:t>89</a:t>
            </a:r>
            <a:endParaRPr lang="en-GB" sz="1200" b="0">
              <a:latin typeface="Palatino Linotype"/>
              <a:cs typeface="Palatino Linotype"/>
            </a:endParaRPr>
          </a:p>
        </p:txBody>
      </p:sp>
      <p:sp>
        <p:nvSpPr>
          <p:cNvPr id="34" name="Rectangle 29"/>
          <p:cNvSpPr>
            <a:spLocks noChangeArrowheads="1"/>
          </p:cNvSpPr>
          <p:nvPr userDrawn="1"/>
        </p:nvSpPr>
        <p:spPr bwMode="gray">
          <a:xfrm>
            <a:off x="6973568" y="1674416"/>
            <a:ext cx="1341120" cy="1005840"/>
          </a:xfrm>
          <a:prstGeom prst="rect">
            <a:avLst/>
          </a:prstGeom>
          <a:solidFill>
            <a:schemeClr val="tx1">
              <a:lumMod val="65000"/>
              <a:lumOff val="35000"/>
            </a:schemeClr>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35" name="Rectangle 14"/>
          <p:cNvSpPr>
            <a:spLocks noChangeArrowheads="1"/>
          </p:cNvSpPr>
          <p:nvPr userDrawn="1"/>
        </p:nvSpPr>
        <p:spPr bwMode="gray">
          <a:xfrm>
            <a:off x="689201" y="2947591"/>
            <a:ext cx="679673"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Dark Red</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144</a:t>
            </a:r>
          </a:p>
          <a:p>
            <a:pPr algn="l" defTabSz="873125">
              <a:spcBef>
                <a:spcPct val="0"/>
              </a:spcBef>
            </a:pPr>
            <a:r>
              <a:rPr lang="en-GB" sz="1200" b="0">
                <a:latin typeface="Palatino Linotype"/>
                <a:cs typeface="Palatino Linotype"/>
              </a:rPr>
              <a:t>G </a:t>
            </a:r>
            <a:r>
              <a:rPr lang="en-GB" sz="1200">
                <a:latin typeface="Palatino Linotype"/>
                <a:cs typeface="Palatino Linotype"/>
              </a:rPr>
              <a:t>55</a:t>
            </a:r>
            <a:endParaRPr lang="en-GB" sz="1200" b="0">
              <a:latin typeface="Palatino Linotype"/>
              <a:cs typeface="Palatino Linotype"/>
            </a:endParaRPr>
          </a:p>
          <a:p>
            <a:pPr algn="l" defTabSz="873125">
              <a:spcBef>
                <a:spcPct val="0"/>
              </a:spcBef>
            </a:pPr>
            <a:r>
              <a:rPr lang="en-GB" sz="1200" b="0">
                <a:latin typeface="Palatino Linotype"/>
                <a:cs typeface="Palatino Linotype"/>
              </a:rPr>
              <a:t>B </a:t>
            </a:r>
            <a:r>
              <a:rPr lang="en-GB" sz="1200">
                <a:latin typeface="Palatino Linotype"/>
                <a:cs typeface="Palatino Linotype"/>
              </a:rPr>
              <a:t>53</a:t>
            </a:r>
            <a:endParaRPr lang="en-GB" sz="1200" b="0">
              <a:latin typeface="Palatino Linotype"/>
              <a:cs typeface="Palatino Linotype"/>
            </a:endParaRPr>
          </a:p>
        </p:txBody>
      </p:sp>
      <p:sp>
        <p:nvSpPr>
          <p:cNvPr id="36" name="Rectangle 25"/>
          <p:cNvSpPr>
            <a:spLocks noChangeArrowheads="1"/>
          </p:cNvSpPr>
          <p:nvPr userDrawn="1"/>
        </p:nvSpPr>
        <p:spPr bwMode="gray">
          <a:xfrm>
            <a:off x="623392" y="1674416"/>
            <a:ext cx="1341120" cy="1005840"/>
          </a:xfrm>
          <a:prstGeom prst="rect">
            <a:avLst/>
          </a:prstGeom>
          <a:solidFill>
            <a:srgbClr val="903735"/>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37" name="Rectangle 17"/>
          <p:cNvSpPr>
            <a:spLocks noChangeArrowheads="1"/>
          </p:cNvSpPr>
          <p:nvPr userDrawn="1"/>
        </p:nvSpPr>
        <p:spPr bwMode="gray">
          <a:xfrm>
            <a:off x="739478" y="5375220"/>
            <a:ext cx="755015"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Chart Blue</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a:t>
            </a:r>
            <a:r>
              <a:rPr lang="en-GB" sz="1200">
                <a:latin typeface="Palatino Linotype"/>
                <a:cs typeface="Palatino Linotype"/>
              </a:rPr>
              <a:t>51</a:t>
            </a:r>
            <a:endParaRPr lang="en-GB" sz="1200" b="0">
              <a:latin typeface="Palatino Linotype"/>
              <a:cs typeface="Palatino Linotype"/>
            </a:endParaRPr>
          </a:p>
          <a:p>
            <a:pPr algn="l" defTabSz="873125">
              <a:spcBef>
                <a:spcPct val="0"/>
              </a:spcBef>
            </a:pPr>
            <a:r>
              <a:rPr lang="en-GB" sz="1200" b="0">
                <a:latin typeface="Palatino Linotype"/>
                <a:cs typeface="Palatino Linotype"/>
              </a:rPr>
              <a:t>G </a:t>
            </a:r>
            <a:r>
              <a:rPr lang="en-GB" sz="1200">
                <a:latin typeface="Palatino Linotype"/>
                <a:cs typeface="Palatino Linotype"/>
              </a:rPr>
              <a:t>131</a:t>
            </a:r>
            <a:endParaRPr lang="en-GB" sz="1200" b="0">
              <a:latin typeface="Palatino Linotype"/>
              <a:cs typeface="Palatino Linotype"/>
            </a:endParaRPr>
          </a:p>
          <a:p>
            <a:pPr algn="l" defTabSz="873125">
              <a:spcBef>
                <a:spcPct val="0"/>
              </a:spcBef>
            </a:pPr>
            <a:r>
              <a:rPr lang="en-GB" sz="1200" b="0">
                <a:latin typeface="Palatino Linotype"/>
                <a:cs typeface="Palatino Linotype"/>
              </a:rPr>
              <a:t>B 203</a:t>
            </a:r>
          </a:p>
        </p:txBody>
      </p:sp>
      <p:sp>
        <p:nvSpPr>
          <p:cNvPr id="38" name="Rectangle 28"/>
          <p:cNvSpPr>
            <a:spLocks noChangeArrowheads="1"/>
          </p:cNvSpPr>
          <p:nvPr userDrawn="1"/>
        </p:nvSpPr>
        <p:spPr bwMode="gray">
          <a:xfrm>
            <a:off x="689199" y="4102045"/>
            <a:ext cx="1341120" cy="1005840"/>
          </a:xfrm>
          <a:prstGeom prst="rect">
            <a:avLst/>
          </a:prstGeom>
          <a:solidFill>
            <a:srgbClr val="3383CB"/>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39" name="Rectangle 18"/>
          <p:cNvSpPr>
            <a:spLocks noChangeArrowheads="1"/>
          </p:cNvSpPr>
          <p:nvPr userDrawn="1"/>
        </p:nvSpPr>
        <p:spPr bwMode="gray">
          <a:xfrm>
            <a:off x="2230689" y="5375220"/>
            <a:ext cx="952184"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Chart Orange</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a:t>
            </a:r>
            <a:r>
              <a:rPr lang="en-GB" sz="1200">
                <a:latin typeface="Palatino Linotype"/>
                <a:cs typeface="Palatino Linotype"/>
              </a:rPr>
              <a:t>237</a:t>
            </a:r>
            <a:endParaRPr lang="en-GB" sz="1200" b="0">
              <a:latin typeface="Palatino Linotype"/>
              <a:cs typeface="Palatino Linotype"/>
            </a:endParaRPr>
          </a:p>
          <a:p>
            <a:pPr algn="l" defTabSz="873125">
              <a:spcBef>
                <a:spcPct val="0"/>
              </a:spcBef>
            </a:pPr>
            <a:r>
              <a:rPr lang="en-GB" sz="1200" b="0">
                <a:latin typeface="Palatino Linotype"/>
                <a:cs typeface="Palatino Linotype"/>
              </a:rPr>
              <a:t>G 122</a:t>
            </a:r>
          </a:p>
          <a:p>
            <a:pPr algn="l" defTabSz="873125">
              <a:spcBef>
                <a:spcPct val="0"/>
              </a:spcBef>
            </a:pPr>
            <a:r>
              <a:rPr lang="en-GB" sz="1200" b="0">
                <a:latin typeface="Palatino Linotype"/>
                <a:cs typeface="Palatino Linotype"/>
              </a:rPr>
              <a:t>B 43</a:t>
            </a:r>
          </a:p>
        </p:txBody>
      </p:sp>
      <p:sp>
        <p:nvSpPr>
          <p:cNvPr id="40" name="Rectangle 29"/>
          <p:cNvSpPr>
            <a:spLocks noChangeArrowheads="1"/>
          </p:cNvSpPr>
          <p:nvPr userDrawn="1"/>
        </p:nvSpPr>
        <p:spPr bwMode="gray">
          <a:xfrm>
            <a:off x="2201188" y="4102045"/>
            <a:ext cx="1341120" cy="1005840"/>
          </a:xfrm>
          <a:prstGeom prst="rect">
            <a:avLst/>
          </a:prstGeom>
          <a:solidFill>
            <a:srgbClr val="ED7A2B"/>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41" name="Rectangle 40"/>
          <p:cNvSpPr>
            <a:spLocks noChangeArrowheads="1"/>
          </p:cNvSpPr>
          <p:nvPr userDrawn="1"/>
        </p:nvSpPr>
        <p:spPr bwMode="gray">
          <a:xfrm>
            <a:off x="3819465" y="5375220"/>
            <a:ext cx="867225"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Chart Green</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a:t>
            </a:r>
            <a:r>
              <a:rPr lang="en-GB" sz="1200">
                <a:latin typeface="Palatino Linotype"/>
                <a:cs typeface="Palatino Linotype"/>
              </a:rPr>
              <a:t>99</a:t>
            </a:r>
            <a:endParaRPr lang="en-GB" sz="1200" b="0">
              <a:latin typeface="Palatino Linotype"/>
              <a:cs typeface="Palatino Linotype"/>
            </a:endParaRPr>
          </a:p>
          <a:p>
            <a:pPr algn="l" defTabSz="873125">
              <a:spcBef>
                <a:spcPct val="0"/>
              </a:spcBef>
            </a:pPr>
            <a:r>
              <a:rPr lang="en-GB" sz="1200" b="0">
                <a:latin typeface="Palatino Linotype"/>
                <a:cs typeface="Palatino Linotype"/>
              </a:rPr>
              <a:t>G </a:t>
            </a:r>
            <a:r>
              <a:rPr lang="en-GB" sz="1200">
                <a:latin typeface="Palatino Linotype"/>
                <a:cs typeface="Palatino Linotype"/>
              </a:rPr>
              <a:t>193</a:t>
            </a:r>
            <a:endParaRPr lang="en-GB" sz="1200" b="0">
              <a:latin typeface="Palatino Linotype"/>
              <a:cs typeface="Palatino Linotype"/>
            </a:endParaRPr>
          </a:p>
          <a:p>
            <a:pPr algn="l" defTabSz="873125">
              <a:spcBef>
                <a:spcPct val="0"/>
              </a:spcBef>
            </a:pPr>
            <a:r>
              <a:rPr lang="en-GB" sz="1200" b="0">
                <a:latin typeface="Palatino Linotype"/>
                <a:cs typeface="Palatino Linotype"/>
              </a:rPr>
              <a:t>B 108</a:t>
            </a:r>
          </a:p>
        </p:txBody>
      </p:sp>
      <p:sp>
        <p:nvSpPr>
          <p:cNvPr id="42" name="Rectangle 41"/>
          <p:cNvSpPr>
            <a:spLocks noChangeArrowheads="1"/>
          </p:cNvSpPr>
          <p:nvPr userDrawn="1"/>
        </p:nvSpPr>
        <p:spPr bwMode="gray">
          <a:xfrm>
            <a:off x="3778984" y="4102045"/>
            <a:ext cx="1341120" cy="1005840"/>
          </a:xfrm>
          <a:prstGeom prst="rect">
            <a:avLst/>
          </a:prstGeom>
          <a:solidFill>
            <a:srgbClr val="63C16C"/>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43" name="Rectangle 19"/>
          <p:cNvSpPr>
            <a:spLocks noChangeArrowheads="1"/>
          </p:cNvSpPr>
          <p:nvPr userDrawn="1"/>
        </p:nvSpPr>
        <p:spPr bwMode="gray">
          <a:xfrm>
            <a:off x="5482366" y="5371204"/>
            <a:ext cx="780663"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Chart Grey</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a:t>
            </a:r>
            <a:r>
              <a:rPr lang="en-GB" sz="1200">
                <a:latin typeface="Palatino Linotype"/>
                <a:cs typeface="Palatino Linotype"/>
              </a:rPr>
              <a:t>166</a:t>
            </a:r>
            <a:endParaRPr lang="en-GB" sz="1200" b="0">
              <a:latin typeface="Palatino Linotype"/>
              <a:cs typeface="Palatino Linotype"/>
            </a:endParaRPr>
          </a:p>
          <a:p>
            <a:pPr algn="l" defTabSz="873125">
              <a:spcBef>
                <a:spcPct val="0"/>
              </a:spcBef>
            </a:pPr>
            <a:r>
              <a:rPr lang="en-GB" sz="1200" b="0">
                <a:latin typeface="Palatino Linotype"/>
                <a:cs typeface="Palatino Linotype"/>
              </a:rPr>
              <a:t>G </a:t>
            </a:r>
            <a:r>
              <a:rPr lang="en-GB" sz="1200">
                <a:latin typeface="Palatino Linotype"/>
                <a:cs typeface="Palatino Linotype"/>
              </a:rPr>
              <a:t>166</a:t>
            </a:r>
            <a:endParaRPr lang="en-GB" sz="1200" b="0">
              <a:latin typeface="Palatino Linotype"/>
              <a:cs typeface="Palatino Linotype"/>
            </a:endParaRPr>
          </a:p>
          <a:p>
            <a:pPr algn="l" defTabSz="873125">
              <a:spcBef>
                <a:spcPct val="0"/>
              </a:spcBef>
            </a:pPr>
            <a:r>
              <a:rPr lang="en-GB" sz="1200" b="0">
                <a:latin typeface="Palatino Linotype"/>
                <a:cs typeface="Palatino Linotype"/>
              </a:rPr>
              <a:t>B </a:t>
            </a:r>
            <a:r>
              <a:rPr lang="en-GB" sz="1200">
                <a:latin typeface="Palatino Linotype"/>
                <a:cs typeface="Palatino Linotype"/>
              </a:rPr>
              <a:t>166</a:t>
            </a:r>
            <a:endParaRPr lang="en-GB" sz="1200" b="0">
              <a:latin typeface="Palatino Linotype"/>
              <a:cs typeface="Palatino Linotype"/>
            </a:endParaRPr>
          </a:p>
        </p:txBody>
      </p:sp>
      <p:sp>
        <p:nvSpPr>
          <p:cNvPr id="44" name="Rectangle 30"/>
          <p:cNvSpPr>
            <a:spLocks noChangeArrowheads="1"/>
          </p:cNvSpPr>
          <p:nvPr userDrawn="1"/>
        </p:nvSpPr>
        <p:spPr bwMode="gray">
          <a:xfrm>
            <a:off x="5413408" y="4098029"/>
            <a:ext cx="1341120" cy="1005840"/>
          </a:xfrm>
          <a:prstGeom prst="rect">
            <a:avLst/>
          </a:prstGeom>
          <a:solidFill>
            <a:srgbClr val="A6A6A6"/>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45" name="Rectangle 19"/>
          <p:cNvSpPr>
            <a:spLocks noChangeArrowheads="1"/>
          </p:cNvSpPr>
          <p:nvPr userDrawn="1"/>
        </p:nvSpPr>
        <p:spPr bwMode="gray">
          <a:xfrm>
            <a:off x="7072024" y="5371204"/>
            <a:ext cx="1168590" cy="923330"/>
          </a:xfrm>
          <a:prstGeom prst="rect">
            <a:avLst/>
          </a:prstGeom>
          <a:noFill/>
          <a:ln w="12700" algn="ctr">
            <a:noFill/>
            <a:miter lim="800000"/>
            <a:headEnd/>
            <a:tailEnd/>
          </a:ln>
        </p:spPr>
        <p:txBody>
          <a:bodyPr wrap="none" lIns="0" tIns="0" rIns="0" bIns="0">
            <a:spAutoFit/>
          </a:bodyPr>
          <a:lstStyle/>
          <a:p>
            <a:pPr algn="l" defTabSz="873125">
              <a:spcBef>
                <a:spcPct val="0"/>
              </a:spcBef>
            </a:pPr>
            <a:r>
              <a:rPr lang="en-GB" sz="1200" b="1">
                <a:latin typeface="Palatino Linotype"/>
                <a:cs typeface="Palatino Linotype"/>
              </a:rPr>
              <a:t>Chart Light Blue</a:t>
            </a:r>
          </a:p>
          <a:p>
            <a:pPr algn="l" defTabSz="873125">
              <a:spcBef>
                <a:spcPct val="0"/>
              </a:spcBef>
            </a:pPr>
            <a:endParaRPr lang="en-GB" sz="1200" b="0">
              <a:latin typeface="Palatino Linotype"/>
              <a:cs typeface="Palatino Linotype"/>
            </a:endParaRPr>
          </a:p>
          <a:p>
            <a:pPr algn="l" defTabSz="873125">
              <a:spcBef>
                <a:spcPct val="0"/>
              </a:spcBef>
            </a:pPr>
            <a:r>
              <a:rPr lang="en-GB" sz="1200" b="0">
                <a:latin typeface="Palatino Linotype"/>
                <a:cs typeface="Palatino Linotype"/>
              </a:rPr>
              <a:t>R </a:t>
            </a:r>
            <a:r>
              <a:rPr lang="en-GB" sz="1200">
                <a:latin typeface="Palatino Linotype"/>
                <a:cs typeface="Palatino Linotype"/>
              </a:rPr>
              <a:t>130</a:t>
            </a:r>
            <a:endParaRPr lang="en-GB" sz="1200" b="0">
              <a:latin typeface="Palatino Linotype"/>
              <a:cs typeface="Palatino Linotype"/>
            </a:endParaRPr>
          </a:p>
          <a:p>
            <a:pPr algn="l" defTabSz="873125">
              <a:spcBef>
                <a:spcPct val="0"/>
              </a:spcBef>
            </a:pPr>
            <a:r>
              <a:rPr lang="en-GB" sz="1200" b="0">
                <a:latin typeface="Palatino Linotype"/>
                <a:cs typeface="Palatino Linotype"/>
              </a:rPr>
              <a:t>G </a:t>
            </a:r>
            <a:r>
              <a:rPr lang="en-GB" sz="1200">
                <a:latin typeface="Palatino Linotype"/>
                <a:cs typeface="Palatino Linotype"/>
              </a:rPr>
              <a:t>172</a:t>
            </a:r>
            <a:endParaRPr lang="en-GB" sz="1200" b="0">
              <a:latin typeface="Palatino Linotype"/>
              <a:cs typeface="Palatino Linotype"/>
            </a:endParaRPr>
          </a:p>
          <a:p>
            <a:pPr algn="l" defTabSz="873125">
              <a:spcBef>
                <a:spcPct val="0"/>
              </a:spcBef>
            </a:pPr>
            <a:r>
              <a:rPr lang="en-GB" sz="1200" b="0">
                <a:latin typeface="Palatino Linotype"/>
                <a:cs typeface="Palatino Linotype"/>
              </a:rPr>
              <a:t>B </a:t>
            </a:r>
            <a:r>
              <a:rPr lang="en-GB" sz="1200">
                <a:latin typeface="Palatino Linotype"/>
                <a:cs typeface="Palatino Linotype"/>
              </a:rPr>
              <a:t>222</a:t>
            </a:r>
            <a:endParaRPr lang="en-GB" sz="1200" b="0">
              <a:latin typeface="Palatino Linotype"/>
              <a:cs typeface="Palatino Linotype"/>
            </a:endParaRPr>
          </a:p>
        </p:txBody>
      </p:sp>
      <p:sp>
        <p:nvSpPr>
          <p:cNvPr id="46" name="Rectangle 30"/>
          <p:cNvSpPr>
            <a:spLocks noChangeArrowheads="1"/>
          </p:cNvSpPr>
          <p:nvPr userDrawn="1"/>
        </p:nvSpPr>
        <p:spPr bwMode="gray">
          <a:xfrm>
            <a:off x="7003068" y="4098029"/>
            <a:ext cx="1341120" cy="1005840"/>
          </a:xfrm>
          <a:prstGeom prst="rect">
            <a:avLst/>
          </a:prstGeom>
          <a:solidFill>
            <a:srgbClr val="82ACDE"/>
          </a:solidFill>
          <a:ln w="12700" algn="ctr">
            <a:noFill/>
            <a:miter lim="800000"/>
            <a:headEnd/>
            <a:tailEnd/>
          </a:ln>
        </p:spPr>
        <p:txBody>
          <a:bodyPr wrap="none" lIns="0" tIns="0" rIns="0" bIns="0" anchor="ctr"/>
          <a:lstStyle/>
          <a:p>
            <a:pPr algn="l" defTabSz="873125">
              <a:spcBef>
                <a:spcPct val="0"/>
              </a:spcBef>
            </a:pPr>
            <a:endParaRPr lang="en-GB" sz="1000" b="0">
              <a:latin typeface="Palatino Linotype"/>
              <a:cs typeface="Palatino Linotype"/>
            </a:endParaRPr>
          </a:p>
        </p:txBody>
      </p:sp>
      <p:sp>
        <p:nvSpPr>
          <p:cNvPr id="47" name="TextBox 46"/>
          <p:cNvSpPr txBox="1"/>
          <p:nvPr userDrawn="1"/>
        </p:nvSpPr>
        <p:spPr>
          <a:xfrm>
            <a:off x="8545078" y="1674419"/>
            <a:ext cx="3023532" cy="954107"/>
          </a:xfrm>
          <a:prstGeom prst="rect">
            <a:avLst/>
          </a:prstGeom>
          <a:noFill/>
        </p:spPr>
        <p:txBody>
          <a:bodyPr wrap="square" rtlCol="0">
            <a:spAutoFit/>
          </a:bodyPr>
          <a:lstStyle/>
          <a:p>
            <a:pPr algn="r"/>
            <a:r>
              <a:rPr lang="en-CA" sz="1400">
                <a:latin typeface="Palatino Linotype"/>
                <a:cs typeface="Palatino Linotype"/>
              </a:rPr>
              <a:t>Use these colors for the majority of the main presentation.  Adjust darker or lighter 25% for more variation.</a:t>
            </a:r>
          </a:p>
        </p:txBody>
      </p:sp>
      <p:sp>
        <p:nvSpPr>
          <p:cNvPr id="48" name="TextBox 47"/>
          <p:cNvSpPr txBox="1"/>
          <p:nvPr userDrawn="1"/>
        </p:nvSpPr>
        <p:spPr>
          <a:xfrm>
            <a:off x="8545075" y="4094386"/>
            <a:ext cx="3023532" cy="738664"/>
          </a:xfrm>
          <a:prstGeom prst="rect">
            <a:avLst/>
          </a:prstGeom>
          <a:noFill/>
        </p:spPr>
        <p:txBody>
          <a:bodyPr wrap="square" rtlCol="0">
            <a:spAutoFit/>
          </a:bodyPr>
          <a:lstStyle/>
          <a:p>
            <a:pPr algn="r"/>
            <a:r>
              <a:rPr lang="en-CA" sz="1400">
                <a:latin typeface="Palatino Linotype"/>
                <a:cs typeface="Palatino Linotype"/>
              </a:rPr>
              <a:t>These colors are best used for charts and graphs.  Start with Chart Blue, and work your way down the row.</a:t>
            </a:r>
          </a:p>
        </p:txBody>
      </p:sp>
      <p:sp>
        <p:nvSpPr>
          <p:cNvPr id="49" name="Title 11"/>
          <p:cNvSpPr txBox="1">
            <a:spLocks/>
          </p:cNvSpPr>
          <p:nvPr userDrawn="1"/>
        </p:nvSpPr>
        <p:spPr>
          <a:xfrm>
            <a:off x="216000" y="12702"/>
            <a:ext cx="11760000" cy="513645"/>
          </a:xfrm>
          <a:prstGeom prst="rect">
            <a:avLst/>
          </a:prstGeom>
        </p:spPr>
        <p:txBody>
          <a:bodyPr vert="horz" lIns="0" tIns="0" rIns="0" bIns="0" rtlCol="0" anchor="b">
            <a:normAutofit/>
          </a:bodyPr>
          <a:lstStyle>
            <a:lvl1pPr algn="r" defTabSz="914400" rtl="0" eaLnBrk="1" latinLnBrk="0" hangingPunct="1">
              <a:spcBef>
                <a:spcPct val="0"/>
              </a:spcBef>
              <a:buNone/>
              <a:defRPr sz="2200" kern="1200">
                <a:solidFill>
                  <a:schemeClr val="tx1"/>
                </a:solidFill>
                <a:latin typeface="Palatino Linotype"/>
                <a:ea typeface="+mj-ea"/>
                <a:cs typeface="Palatino Linotype"/>
              </a:defRPr>
            </a:lvl1pPr>
          </a:lstStyle>
          <a:p>
            <a:r>
              <a:rPr lang="de-DE" sz="2200"/>
              <a:t>Colors</a:t>
            </a:r>
            <a:endParaRPr lang="en-US" sz="2200"/>
          </a:p>
        </p:txBody>
      </p:sp>
      <p:sp>
        <p:nvSpPr>
          <p:cNvPr id="50" name="Text Placeholder 13"/>
          <p:cNvSpPr txBox="1">
            <a:spLocks/>
          </p:cNvSpPr>
          <p:nvPr userDrawn="1"/>
        </p:nvSpPr>
        <p:spPr>
          <a:xfrm>
            <a:off x="216000" y="629534"/>
            <a:ext cx="11760000" cy="720000"/>
          </a:xfrm>
          <a:prstGeom prst="rect">
            <a:avLst/>
          </a:prstGeom>
        </p:spPr>
        <p:txBody>
          <a:bodyPr vert="horz" lIns="0" tIns="0" rIns="0" bIns="0"/>
          <a:lstStyle>
            <a:lvl1pPr marL="0" indent="0" algn="r" defTabSz="914400" rtl="0" eaLnBrk="1" latinLnBrk="0" hangingPunct="1">
              <a:spcBef>
                <a:spcPts val="0"/>
              </a:spcBef>
              <a:spcAft>
                <a:spcPts val="264"/>
              </a:spcAft>
              <a:buClr>
                <a:srgbClr val="903735"/>
              </a:buClr>
              <a:buSzPct val="90000"/>
              <a:buFont typeface="Lucida Grande"/>
              <a:buNone/>
              <a:defRPr sz="1600" i="1" kern="1200" baseline="0">
                <a:solidFill>
                  <a:schemeClr val="tx1"/>
                </a:solidFill>
                <a:latin typeface="Palatino Linotype"/>
                <a:ea typeface="+mn-ea"/>
                <a:cs typeface="Palatino Linotype"/>
              </a:defRPr>
            </a:lvl1pPr>
            <a:lvl2pPr marL="360363" indent="-96838" algn="l" defTabSz="914400" rtl="0" eaLnBrk="1" latinLnBrk="0" hangingPunct="1">
              <a:spcBef>
                <a:spcPts val="0"/>
              </a:spcBef>
              <a:spcAft>
                <a:spcPts val="264"/>
              </a:spcAft>
              <a:buClr>
                <a:schemeClr val="bg2"/>
              </a:buClr>
              <a:buSzPct val="80000"/>
              <a:buFont typeface="Arial"/>
              <a:buChar char="◼"/>
              <a:defRPr sz="1000" kern="1200">
                <a:solidFill>
                  <a:schemeClr val="tx1"/>
                </a:solidFill>
                <a:latin typeface="Palatino Linotype"/>
                <a:ea typeface="+mn-ea"/>
                <a:cs typeface="Palatino Linotype"/>
              </a:defRPr>
            </a:lvl2pPr>
            <a:lvl3pPr marL="627063" indent="-88900"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3pPr>
            <a:lvl4pPr marL="985838" indent="-92075"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4pPr>
            <a:lvl5pPr marL="1257300" indent="-88900"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CA" sz="1600"/>
              <a:t>Please note that this slide only contains elements to support the remainder of this presentation</a:t>
            </a:r>
            <a:endParaRPr lang="en-US" sz="1600"/>
          </a:p>
        </p:txBody>
      </p:sp>
    </p:spTree>
    <p:extLst>
      <p:ext uri="{BB962C8B-B14F-4D97-AF65-F5344CB8AC3E}">
        <p14:creationId xmlns:p14="http://schemas.microsoft.com/office/powerpoint/2010/main" val="4115065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513786FE-345F-C346-A618-1C9D3B6429C2}"/>
              </a:ext>
            </a:extLst>
          </p:cNvPr>
          <p:cNvGraphicFramePr>
            <a:graphicFrameLocks noChangeAspect="1"/>
          </p:cNvGraphicFramePr>
          <p:nvPr userDrawn="1">
            <p:custDataLst>
              <p:tags r:id="rId10"/>
            </p:custDataLst>
            <p:extLst>
              <p:ext uri="{D42A27DB-BD31-4B8C-83A1-F6EECF244321}">
                <p14:modId xmlns:p14="http://schemas.microsoft.com/office/powerpoint/2010/main" val="4185354770"/>
              </p:ext>
            </p:extLst>
          </p:nvPr>
        </p:nvGraphicFramePr>
        <p:xfrm>
          <a:off x="1588" y="1588"/>
          <a:ext cx="1227" cy="1588"/>
        </p:xfrm>
        <a:graphic>
          <a:graphicData uri="http://schemas.openxmlformats.org/presentationml/2006/ole">
            <mc:AlternateContent xmlns:mc="http://schemas.openxmlformats.org/markup-compatibility/2006">
              <mc:Choice xmlns:v="urn:schemas-microsoft-com:vml" Requires="v">
                <p:oleObj name="think-cell Slide" r:id="rId11" imgW="7772400" imgH="10058400" progId="TCLayout.ActiveDocument.1">
                  <p:embed/>
                </p:oleObj>
              </mc:Choice>
              <mc:Fallback>
                <p:oleObj name="think-cell Slide" r:id="rId11" imgW="7772400" imgH="10058400" progId="TCLayout.ActiveDocument.1">
                  <p:embed/>
                  <p:pic>
                    <p:nvPicPr>
                      <p:cNvPr id="3" name="Object 2" hidden="1">
                        <a:extLst>
                          <a:ext uri="{FF2B5EF4-FFF2-40B4-BE49-F238E27FC236}">
                            <a16:creationId xmlns:a16="http://schemas.microsoft.com/office/drawing/2014/main" id="{513786FE-345F-C346-A618-1C9D3B6429C2}"/>
                          </a:ext>
                        </a:extLst>
                      </p:cNvPr>
                      <p:cNvPicPr/>
                      <p:nvPr/>
                    </p:nvPicPr>
                    <p:blipFill>
                      <a:blip r:embed="rId12"/>
                      <a:stretch>
                        <a:fillRect/>
                      </a:stretch>
                    </p:blipFill>
                    <p:spPr>
                      <a:xfrm>
                        <a:off x="1588" y="1588"/>
                        <a:ext cx="1227" cy="1588"/>
                      </a:xfrm>
                      <a:prstGeom prst="rect">
                        <a:avLst/>
                      </a:prstGeom>
                    </p:spPr>
                  </p:pic>
                </p:oleObj>
              </mc:Fallback>
            </mc:AlternateContent>
          </a:graphicData>
        </a:graphic>
      </p:graphicFrame>
      <p:sp>
        <p:nvSpPr>
          <p:cNvPr id="24" name="Text Placeholder 1"/>
          <p:cNvSpPr>
            <a:spLocks noGrp="1"/>
          </p:cNvSpPr>
          <p:nvPr>
            <p:ph type="body" idx="1"/>
          </p:nvPr>
        </p:nvSpPr>
        <p:spPr>
          <a:xfrm>
            <a:off x="336000" y="1127760"/>
            <a:ext cx="11520000" cy="5311140"/>
          </a:xfrm>
          <a:prstGeom prst="rect">
            <a:avLst/>
          </a:prstGeom>
        </p:spPr>
        <p:txBody>
          <a:bodyPr vert="horz" lIns="0" tIns="0" rIns="0" bIns="0" rtlCol="0">
            <a:normAutofit/>
          </a:bodyPr>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p>
        </p:txBody>
      </p:sp>
      <p:sp>
        <p:nvSpPr>
          <p:cNvPr id="5" name="Title Placeholder 4"/>
          <p:cNvSpPr>
            <a:spLocks noGrp="1"/>
          </p:cNvSpPr>
          <p:nvPr>
            <p:ph type="title"/>
          </p:nvPr>
        </p:nvSpPr>
        <p:spPr>
          <a:xfrm>
            <a:off x="336000" y="-12700"/>
            <a:ext cx="11520000" cy="558482"/>
          </a:xfrm>
          <a:prstGeom prst="rect">
            <a:avLst/>
          </a:prstGeom>
        </p:spPr>
        <p:txBody>
          <a:bodyPr vert="horz" lIns="0" tIns="0" rIns="0" bIns="0" rtlCol="0" anchor="b">
            <a:normAutofit/>
          </a:bodyPr>
          <a:lstStyle/>
          <a:p>
            <a:r>
              <a:rPr lang="de-DE"/>
              <a:t>Click to edit Master title style</a:t>
            </a:r>
            <a:endParaRPr lang="en-US"/>
          </a:p>
        </p:txBody>
      </p:sp>
    </p:spTree>
    <p:extLst>
      <p:ext uri="{BB962C8B-B14F-4D97-AF65-F5344CB8AC3E}">
        <p14:creationId xmlns:p14="http://schemas.microsoft.com/office/powerpoint/2010/main" val="264493569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3" r:id="rId3"/>
    <p:sldLayoutId id="2147483689" r:id="rId4"/>
    <p:sldLayoutId id="2147483675" r:id="rId5"/>
    <p:sldLayoutId id="2147483679" r:id="rId6"/>
    <p:sldLayoutId id="2147483691" r:id="rId7"/>
    <p:sldLayoutId id="2147483690" r:id="rId8"/>
  </p:sldLayoutIdLst>
  <p:txStyles>
    <p:titleStyle>
      <a:lvl1pPr algn="r" defTabSz="914400" rtl="0" eaLnBrk="1" latinLnBrk="0" hangingPunct="1">
        <a:spcBef>
          <a:spcPct val="0"/>
        </a:spcBef>
        <a:buNone/>
        <a:defRPr sz="2200" kern="1200">
          <a:solidFill>
            <a:schemeClr val="tx1"/>
          </a:solidFill>
          <a:latin typeface="+mj-lt"/>
          <a:ea typeface="+mj-ea"/>
          <a:cs typeface="+mj-cs"/>
        </a:defRPr>
      </a:lvl1pPr>
    </p:titleStyle>
    <p:bodyStyle>
      <a:lvl1pPr marL="88900" indent="-88900" algn="l" defTabSz="914400" rtl="0" eaLnBrk="1" latinLnBrk="0" hangingPunct="1">
        <a:spcBef>
          <a:spcPts val="0"/>
        </a:spcBef>
        <a:spcAft>
          <a:spcPts val="264"/>
        </a:spcAft>
        <a:buClr>
          <a:srgbClr val="903735"/>
        </a:buClr>
        <a:buSzPct val="90000"/>
        <a:buFont typeface="Lucida Grande"/>
        <a:buChar char="◼"/>
        <a:defRPr sz="1100" kern="1200">
          <a:solidFill>
            <a:schemeClr val="tx1"/>
          </a:solidFill>
          <a:latin typeface="Palatino Linotype"/>
          <a:ea typeface="+mn-ea"/>
          <a:cs typeface="Palatino Linotype"/>
        </a:defRPr>
      </a:lvl1pPr>
      <a:lvl2pPr marL="360363" indent="-96838" algn="l" defTabSz="914400" rtl="0" eaLnBrk="1" latinLnBrk="0" hangingPunct="1">
        <a:spcBef>
          <a:spcPts val="0"/>
        </a:spcBef>
        <a:spcAft>
          <a:spcPts val="264"/>
        </a:spcAft>
        <a:buClr>
          <a:schemeClr val="bg2"/>
        </a:buClr>
        <a:buSzPct val="80000"/>
        <a:buFont typeface="Arial"/>
        <a:buChar char="◼"/>
        <a:defRPr sz="1000" kern="1200">
          <a:solidFill>
            <a:schemeClr val="tx1"/>
          </a:solidFill>
          <a:latin typeface="Palatino Linotype"/>
          <a:ea typeface="+mn-ea"/>
          <a:cs typeface="Palatino Linotype"/>
        </a:defRPr>
      </a:lvl2pPr>
      <a:lvl3pPr marL="627063" indent="-88900"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3pPr>
      <a:lvl4pPr marL="985838" indent="-92075"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4pPr>
      <a:lvl5pPr marL="1257300" indent="-88900" algn="l" defTabSz="914400" rtl="0" eaLnBrk="1" latinLnBrk="0" hangingPunct="1">
        <a:spcBef>
          <a:spcPts val="0"/>
        </a:spcBef>
        <a:spcAft>
          <a:spcPts val="264"/>
        </a:spcAft>
        <a:buClr>
          <a:schemeClr val="bg2"/>
        </a:buClr>
        <a:buFont typeface="Lucida Grande"/>
        <a:buChar char="−"/>
        <a:defRPr sz="900" kern="1200">
          <a:solidFill>
            <a:schemeClr val="tx1"/>
          </a:solidFill>
          <a:latin typeface="Palatino Linotype"/>
          <a:ea typeface="+mn-ea"/>
          <a:cs typeface="Palatino Linotype"/>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356134A1-3CB0-5549-BFBA-D25AB6247E01}"/>
              </a:ext>
            </a:extLst>
          </p:cNvPr>
          <p:cNvCxnSpPr/>
          <p:nvPr/>
        </p:nvCxnSpPr>
        <p:spPr>
          <a:xfrm>
            <a:off x="15240" y="4906249"/>
            <a:ext cx="12161520" cy="0"/>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Oval 1">
            <a:extLst>
              <a:ext uri="{FF2B5EF4-FFF2-40B4-BE49-F238E27FC236}">
                <a16:creationId xmlns:a16="http://schemas.microsoft.com/office/drawing/2014/main" id="{A000857A-1F6B-AB45-BAE4-0DFF786981A4}"/>
              </a:ext>
            </a:extLst>
          </p:cNvPr>
          <p:cNvSpPr/>
          <p:nvPr/>
        </p:nvSpPr>
        <p:spPr>
          <a:xfrm>
            <a:off x="881646" y="3061232"/>
            <a:ext cx="5456387" cy="1668379"/>
          </a:xfrm>
          <a:prstGeom prst="ellipse">
            <a:avLst/>
          </a:prstGeom>
          <a:solidFill>
            <a:schemeClr val="bg1">
              <a:alpha val="59000"/>
            </a:schemeClr>
          </a:solidFill>
          <a:ln>
            <a:solidFill>
              <a:schemeClr val="bg1"/>
            </a:solid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D721119A-E428-4177-9B26-23CA7C783237}"/>
              </a:ext>
            </a:extLst>
          </p:cNvPr>
          <p:cNvSpPr txBox="1">
            <a:spLocks/>
          </p:cNvSpPr>
          <p:nvPr/>
        </p:nvSpPr>
        <p:spPr>
          <a:xfrm>
            <a:off x="1532881" y="-22184"/>
            <a:ext cx="10132649" cy="6880184"/>
          </a:xfrm>
          <a:prstGeom prst="rect">
            <a:avLst/>
          </a:prstGeom>
        </p:spPr>
        <p:txBody>
          <a:bodyPr vert="horz" lIns="91440" tIns="45720" rIns="91440" bIns="45720" rtlCol="0" anchor="t">
            <a:noAutofit/>
          </a:bodyPr>
          <a:lstStyle>
            <a:lvl1pPr algn="l" defTabSz="502920" rtl="0" eaLnBrk="1" latinLnBrk="0" hangingPunct="1">
              <a:lnSpc>
                <a:spcPct val="90000"/>
              </a:lnSpc>
              <a:spcBef>
                <a:spcPct val="0"/>
              </a:spcBef>
              <a:buNone/>
              <a:defRPr sz="2420" kern="1200">
                <a:solidFill>
                  <a:schemeClr val="tx1"/>
                </a:solidFill>
                <a:latin typeface="+mj-lt"/>
                <a:ea typeface="+mj-ea"/>
                <a:cs typeface="+mj-cs"/>
              </a:defRPr>
            </a:lvl1pPr>
          </a:lstStyle>
          <a:p>
            <a:pPr lvl="0"/>
            <a:endParaRPr lang="en-US" sz="3200">
              <a:solidFill>
                <a:srgbClr val="D1D1D1"/>
              </a:solidFill>
              <a:latin typeface="Trade Gothic LT Pro Light" charset="0"/>
              <a:ea typeface="Trade Gothic LT Pro Light" charset="0"/>
              <a:cs typeface="Trade Gothic LT Pro Light" charset="0"/>
            </a:endParaRPr>
          </a:p>
        </p:txBody>
      </p:sp>
      <p:sp>
        <p:nvSpPr>
          <p:cNvPr id="15" name="Title 1">
            <a:extLst>
              <a:ext uri="{FF2B5EF4-FFF2-40B4-BE49-F238E27FC236}">
                <a16:creationId xmlns:a16="http://schemas.microsoft.com/office/drawing/2014/main" id="{16EC5DAA-8A8E-4957-B859-0F8E7C18A354}"/>
              </a:ext>
            </a:extLst>
          </p:cNvPr>
          <p:cNvSpPr txBox="1">
            <a:spLocks/>
          </p:cNvSpPr>
          <p:nvPr/>
        </p:nvSpPr>
        <p:spPr>
          <a:xfrm>
            <a:off x="1962472" y="3519847"/>
            <a:ext cx="5828662" cy="751151"/>
          </a:xfrm>
          <a:prstGeom prst="rect">
            <a:avLst/>
          </a:prstGeom>
        </p:spPr>
        <p:txBody>
          <a:bodyPr>
            <a:noAutofit/>
          </a:bodyPr>
          <a:lstStyle>
            <a:lvl1pPr algn="ctr" defTabSz="317114" rtl="0" eaLnBrk="1" latinLnBrk="0" hangingPunct="1">
              <a:spcBef>
                <a:spcPct val="0"/>
              </a:spcBef>
              <a:buNone/>
              <a:defRPr sz="3100" kern="1200">
                <a:solidFill>
                  <a:schemeClr val="tx1"/>
                </a:solidFill>
                <a:latin typeface="+mj-lt"/>
                <a:ea typeface="+mj-ea"/>
                <a:cs typeface="+mj-cs"/>
              </a:defRPr>
            </a:lvl1pPr>
          </a:lstStyle>
          <a:p>
            <a:pPr algn="l">
              <a:defRPr/>
            </a:pPr>
            <a:r>
              <a:rPr lang="en-US" sz="3600" b="1" dirty="0">
                <a:latin typeface="TradeGothic LT Bold" panose="02000503020000020004" pitchFamily="2" charset="77"/>
              </a:rPr>
              <a:t>CORNELL</a:t>
            </a:r>
            <a:r>
              <a:rPr lang="en-US" sz="3600" b="1" dirty="0">
                <a:latin typeface="TradeGothic LT Bold" panose="02000503020000020004" pitchFamily="2" charset="77"/>
                <a:ea typeface="Trade Gothic LT Pro" charset="0"/>
                <a:cs typeface="Trade Gothic LT Pro" charset="0"/>
              </a:rPr>
              <a:t> </a:t>
            </a:r>
            <a:r>
              <a:rPr lang="en-US" sz="3600" b="1" dirty="0">
                <a:latin typeface="TradeGothic LT Bold" panose="02000503020000020004" pitchFamily="2" charset="77"/>
              </a:rPr>
              <a:t>CONSULTING CLUB</a:t>
            </a:r>
          </a:p>
        </p:txBody>
      </p:sp>
      <p:pic>
        <p:nvPicPr>
          <p:cNvPr id="18" name="Picture 17">
            <a:extLst>
              <a:ext uri="{FF2B5EF4-FFF2-40B4-BE49-F238E27FC236}">
                <a16:creationId xmlns:a16="http://schemas.microsoft.com/office/drawing/2014/main" id="{2B0722B3-3873-4811-8194-84B4D2F7E2DE}"/>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81646" y="3510787"/>
            <a:ext cx="1027382" cy="1098434"/>
          </a:xfrm>
          <a:prstGeom prst="rect">
            <a:avLst/>
          </a:prstGeom>
          <a:effectLst/>
        </p:spPr>
      </p:pic>
      <p:sp>
        <p:nvSpPr>
          <p:cNvPr id="19" name="Title 1">
            <a:extLst>
              <a:ext uri="{FF2B5EF4-FFF2-40B4-BE49-F238E27FC236}">
                <a16:creationId xmlns:a16="http://schemas.microsoft.com/office/drawing/2014/main" id="{AA9CFE05-C505-4EE2-BD81-9ECE3C780B42}"/>
              </a:ext>
            </a:extLst>
          </p:cNvPr>
          <p:cNvSpPr txBox="1">
            <a:spLocks/>
          </p:cNvSpPr>
          <p:nvPr/>
        </p:nvSpPr>
        <p:spPr>
          <a:xfrm>
            <a:off x="1973524" y="3789024"/>
            <a:ext cx="1789294" cy="751152"/>
          </a:xfrm>
          <a:prstGeom prst="rect">
            <a:avLst/>
          </a:prstGeom>
        </p:spPr>
        <p:txBody>
          <a:bodyPr vert="horz" lIns="91440" tIns="45720" rIns="91440" bIns="45720" rtlCol="0" anchor="ctr">
            <a:normAutofit/>
          </a:bodyPr>
          <a:lstStyle>
            <a:lvl1pPr algn="l" defTabSz="502920" rtl="0" eaLnBrk="1" latinLnBrk="0" hangingPunct="1">
              <a:lnSpc>
                <a:spcPct val="90000"/>
              </a:lnSpc>
              <a:spcBef>
                <a:spcPct val="0"/>
              </a:spcBef>
              <a:buNone/>
              <a:defRPr sz="2420" kern="1200">
                <a:solidFill>
                  <a:schemeClr val="tx1"/>
                </a:solidFill>
                <a:latin typeface="+mj-lt"/>
                <a:ea typeface="+mj-ea"/>
                <a:cs typeface="+mj-cs"/>
              </a:defRPr>
            </a:lvl1pPr>
          </a:lstStyle>
          <a:p>
            <a:pPr>
              <a:defRPr/>
            </a:pPr>
            <a:r>
              <a:rPr lang="en-US" sz="1400" b="1" dirty="0">
                <a:latin typeface="TradeGothic LT Bold" panose="02000503020000020004" pitchFamily="2" charset="77"/>
                <a:ea typeface="Trade Gothic LT Pro Light" charset="0"/>
                <a:cs typeface="Trade Gothic LT Pro Light" charset="0"/>
              </a:rPr>
              <a:t>EST. </a:t>
            </a:r>
            <a:r>
              <a:rPr lang="en-US" sz="1600" b="1" dirty="0">
                <a:latin typeface="TradeGothic LT Bold" panose="02000503020000020004" pitchFamily="2" charset="77"/>
                <a:ea typeface="Trade Gothic LT Pro Light" charset="0"/>
                <a:cs typeface="Trade Gothic LT Pro Light" charset="0"/>
              </a:rPr>
              <a:t>2001</a:t>
            </a:r>
            <a:endParaRPr lang="en-US" sz="1400" b="1" dirty="0">
              <a:latin typeface="TradeGothic LT Bold" panose="02000503020000020004" pitchFamily="2" charset="77"/>
              <a:ea typeface="Trade Gothic LT Pro Light" charset="0"/>
              <a:cs typeface="Trade Gothic LT Pro Light" charset="0"/>
            </a:endParaRPr>
          </a:p>
        </p:txBody>
      </p:sp>
      <p:sp>
        <p:nvSpPr>
          <p:cNvPr id="7" name="Title 1">
            <a:extLst>
              <a:ext uri="{FF2B5EF4-FFF2-40B4-BE49-F238E27FC236}">
                <a16:creationId xmlns:a16="http://schemas.microsoft.com/office/drawing/2014/main" id="{B989AE8D-D6F8-41EE-A0B9-CB72305C9EFE}"/>
              </a:ext>
            </a:extLst>
          </p:cNvPr>
          <p:cNvSpPr txBox="1">
            <a:spLocks/>
          </p:cNvSpPr>
          <p:nvPr/>
        </p:nvSpPr>
        <p:spPr>
          <a:xfrm>
            <a:off x="3946359" y="5174628"/>
            <a:ext cx="7719172" cy="751151"/>
          </a:xfrm>
          <a:prstGeom prst="rect">
            <a:avLst/>
          </a:prstGeom>
        </p:spPr>
        <p:txBody>
          <a:bodyPr>
            <a:noAutofit/>
          </a:bodyPr>
          <a:lstStyle>
            <a:lvl1pPr algn="ctr" defTabSz="317114" rtl="0" eaLnBrk="1" latinLnBrk="0" hangingPunct="1">
              <a:spcBef>
                <a:spcPct val="0"/>
              </a:spcBef>
              <a:buNone/>
              <a:defRPr sz="3100" kern="1200">
                <a:solidFill>
                  <a:schemeClr val="tx1"/>
                </a:solidFill>
                <a:latin typeface="+mj-lt"/>
                <a:ea typeface="+mj-ea"/>
                <a:cs typeface="+mj-cs"/>
              </a:defRPr>
            </a:lvl1pPr>
          </a:lstStyle>
          <a:p>
            <a:pPr algn="r">
              <a:defRPr/>
            </a:pPr>
            <a:r>
              <a:rPr lang="en-US" sz="3200" b="1" dirty="0">
                <a:solidFill>
                  <a:schemeClr val="bg2">
                    <a:lumMod val="50000"/>
                  </a:schemeClr>
                </a:solidFill>
                <a:latin typeface="TradeGothic LT Bold" panose="02000503020000020004" pitchFamily="2" charset="77"/>
              </a:rPr>
              <a:t>Group Case</a:t>
            </a:r>
          </a:p>
          <a:p>
            <a:pPr algn="r">
              <a:defRPr/>
            </a:pPr>
            <a:r>
              <a:rPr lang="en-US" sz="2000" dirty="0">
                <a:solidFill>
                  <a:schemeClr val="tx2"/>
                </a:solidFill>
                <a:latin typeface="TradeGothic LT Bold" panose="02000503020000020004" pitchFamily="2" charset="77"/>
              </a:rPr>
              <a:t>Spring 2023</a:t>
            </a:r>
          </a:p>
        </p:txBody>
      </p:sp>
    </p:spTree>
    <p:extLst>
      <p:ext uri="{BB962C8B-B14F-4D97-AF65-F5344CB8AC3E}">
        <p14:creationId xmlns:p14="http://schemas.microsoft.com/office/powerpoint/2010/main" val="800909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A8500-ACD2-4070-8393-22A84F027314}"/>
              </a:ext>
            </a:extLst>
          </p:cNvPr>
          <p:cNvSpPr txBox="1"/>
          <p:nvPr/>
        </p:nvSpPr>
        <p:spPr>
          <a:xfrm>
            <a:off x="231583" y="193791"/>
            <a:ext cx="8298650" cy="646331"/>
          </a:xfrm>
          <a:prstGeom prst="rect">
            <a:avLst/>
          </a:prstGeom>
          <a:noFill/>
        </p:spPr>
        <p:txBody>
          <a:bodyPr wrap="square" rtlCol="0">
            <a:spAutoFit/>
          </a:bodyPr>
          <a:lstStyle>
            <a:defPPr>
              <a:defRPr lang="en-US"/>
            </a:defPPr>
            <a:lvl1pPr>
              <a:defRPr sz="3600" b="1">
                <a:solidFill>
                  <a:schemeClr val="bg2">
                    <a:lumMod val="50000"/>
                  </a:schemeClr>
                </a:solidFill>
                <a:latin typeface="Trade Gothic LT Pro" charset="0"/>
                <a:ea typeface="Trade Gothic LT Pro" charset="0"/>
                <a:cs typeface="Trade Gothic LT Pro" charset="0"/>
              </a:defRPr>
            </a:lvl1pPr>
          </a:lstStyle>
          <a:p>
            <a:r>
              <a:rPr lang="en-US">
                <a:latin typeface="TradeGothic LT Bold" panose="02000503020000020004" pitchFamily="2" charset="77"/>
              </a:rPr>
              <a:t>OVERVIEW</a:t>
            </a:r>
            <a:endParaRPr lang="en-US" dirty="0">
              <a:latin typeface="TradeGothic LT Bold" panose="02000503020000020004" pitchFamily="2" charset="77"/>
            </a:endParaRPr>
          </a:p>
        </p:txBody>
      </p:sp>
      <p:sp>
        <p:nvSpPr>
          <p:cNvPr id="8" name="TextBox 7">
            <a:extLst>
              <a:ext uri="{FF2B5EF4-FFF2-40B4-BE49-F238E27FC236}">
                <a16:creationId xmlns:a16="http://schemas.microsoft.com/office/drawing/2014/main" id="{282930F2-5C25-4989-842C-428E314D34B2}"/>
              </a:ext>
            </a:extLst>
          </p:cNvPr>
          <p:cNvSpPr txBox="1"/>
          <p:nvPr/>
        </p:nvSpPr>
        <p:spPr>
          <a:xfrm>
            <a:off x="1096934" y="977801"/>
            <a:ext cx="9998131" cy="3785652"/>
          </a:xfrm>
          <a:prstGeom prst="rect">
            <a:avLst/>
          </a:prstGeom>
          <a:noFill/>
        </p:spPr>
        <p:txBody>
          <a:bodyPr wrap="square" rtlCol="0">
            <a:spAutoFit/>
          </a:bodyPr>
          <a:lstStyle/>
          <a:p>
            <a:r>
              <a:rPr lang="en-US" sz="2400" dirty="0">
                <a:solidFill>
                  <a:schemeClr val="tx1">
                    <a:lumMod val="65000"/>
                    <a:lumOff val="35000"/>
                  </a:schemeClr>
                </a:solidFill>
                <a:latin typeface="TradeGothic LT" panose="02000503020000020004" pitchFamily="2" charset="77"/>
              </a:rPr>
              <a:t>Sarah is a seasoned business woman and has worked at various coffee houses throughout her career. She has a lot of experience and success with marketing and launching new businesses.</a:t>
            </a:r>
          </a:p>
          <a:p>
            <a:endParaRPr lang="en-US" sz="2400" dirty="0">
              <a:solidFill>
                <a:schemeClr val="tx1">
                  <a:lumMod val="65000"/>
                  <a:lumOff val="35000"/>
                </a:schemeClr>
              </a:solidFill>
              <a:latin typeface="TradeGothic LT" panose="02000503020000020004" pitchFamily="2" charset="77"/>
            </a:endParaRPr>
          </a:p>
          <a:p>
            <a:r>
              <a:rPr lang="en-US" sz="2400" dirty="0">
                <a:solidFill>
                  <a:schemeClr val="tx1">
                    <a:lumMod val="65000"/>
                    <a:lumOff val="35000"/>
                  </a:schemeClr>
                </a:solidFill>
                <a:latin typeface="TradeGothic LT" panose="02000503020000020004" pitchFamily="2" charset="77"/>
              </a:rPr>
              <a:t>Sarah is interested in creating a new café-chain of her own and currently has millions of dollars in interest from investors. She has a few requirements for her project:</a:t>
            </a:r>
          </a:p>
          <a:p>
            <a:pPr marL="457200" indent="-457200">
              <a:buFont typeface="+mj-lt"/>
              <a:buAutoNum type="arabicPeriod"/>
            </a:pPr>
            <a:r>
              <a:rPr lang="en-US" sz="2400" dirty="0">
                <a:solidFill>
                  <a:schemeClr val="tx1">
                    <a:lumMod val="65000"/>
                    <a:lumOff val="35000"/>
                  </a:schemeClr>
                </a:solidFill>
                <a:latin typeface="TradeGothic LT" panose="02000503020000020004" pitchFamily="2" charset="77"/>
              </a:rPr>
              <a:t>The first three cafes must be launched in the U.S.</a:t>
            </a:r>
          </a:p>
          <a:p>
            <a:pPr marL="457200" indent="-457200">
              <a:buFont typeface="+mj-lt"/>
              <a:buAutoNum type="arabicPeriod"/>
            </a:pPr>
            <a:r>
              <a:rPr lang="en-US" sz="2400" dirty="0">
                <a:solidFill>
                  <a:schemeClr val="tx1">
                    <a:lumMod val="65000"/>
                    <a:lumOff val="35000"/>
                  </a:schemeClr>
                </a:solidFill>
                <a:latin typeface="TradeGothic LT" panose="02000503020000020004" pitchFamily="2" charset="77"/>
              </a:rPr>
              <a:t>There must be a café feel to her openings (i.e. they cannot be fully self-service or to-go, there must be seating/</a:t>
            </a:r>
            <a:r>
              <a:rPr lang="en-US" sz="2400" dirty="0" err="1">
                <a:solidFill>
                  <a:schemeClr val="tx1">
                    <a:lumMod val="65000"/>
                    <a:lumOff val="35000"/>
                  </a:schemeClr>
                </a:solidFill>
                <a:latin typeface="TradeGothic LT" panose="02000503020000020004" pitchFamily="2" charset="77"/>
              </a:rPr>
              <a:t>wifi</a:t>
            </a:r>
            <a:r>
              <a:rPr lang="en-US" sz="2400" dirty="0">
                <a:solidFill>
                  <a:schemeClr val="tx1">
                    <a:lumMod val="65000"/>
                    <a:lumOff val="35000"/>
                  </a:schemeClr>
                </a:solidFill>
                <a:latin typeface="TradeGothic LT" panose="02000503020000020004" pitchFamily="2" charset="77"/>
              </a:rPr>
              <a:t> etc.)</a:t>
            </a:r>
          </a:p>
        </p:txBody>
      </p:sp>
      <p:sp>
        <p:nvSpPr>
          <p:cNvPr id="9" name="Rectangle 8">
            <a:extLst>
              <a:ext uri="{FF2B5EF4-FFF2-40B4-BE49-F238E27FC236}">
                <a16:creationId xmlns:a16="http://schemas.microsoft.com/office/drawing/2014/main" id="{78E25D7E-0C3F-47E6-8590-FA93323CA156}"/>
              </a:ext>
            </a:extLst>
          </p:cNvPr>
          <p:cNvSpPr/>
          <p:nvPr/>
        </p:nvSpPr>
        <p:spPr>
          <a:xfrm>
            <a:off x="231583" y="6378459"/>
            <a:ext cx="5960669"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b="1" dirty="0">
                <a:solidFill>
                  <a:schemeClr val="tx1">
                    <a:lumMod val="65000"/>
                    <a:lumOff val="35000"/>
                  </a:schemeClr>
                </a:solidFill>
                <a:latin typeface="TradeGothic LT Bold" panose="02000503020000020004" pitchFamily="2" charset="77"/>
              </a:rPr>
              <a:t>CC Group Case</a:t>
            </a:r>
            <a:r>
              <a:rPr lang="en-US" sz="1400" dirty="0">
                <a:solidFill>
                  <a:schemeClr val="tx1">
                    <a:lumMod val="65000"/>
                    <a:lumOff val="35000"/>
                  </a:schemeClr>
                </a:solidFill>
                <a:latin typeface="TradeGothic LT" panose="02000503020000020004" pitchFamily="2" charset="77"/>
              </a:rPr>
              <a:t>| Spring 2023</a:t>
            </a:r>
          </a:p>
        </p:txBody>
      </p:sp>
      <p:sp>
        <p:nvSpPr>
          <p:cNvPr id="5" name="Rectangle 4">
            <a:extLst>
              <a:ext uri="{FF2B5EF4-FFF2-40B4-BE49-F238E27FC236}">
                <a16:creationId xmlns:a16="http://schemas.microsoft.com/office/drawing/2014/main" id="{8457DAFF-734A-4701-A1E2-29AECA92756E}"/>
              </a:ext>
            </a:extLst>
          </p:cNvPr>
          <p:cNvSpPr/>
          <p:nvPr/>
        </p:nvSpPr>
        <p:spPr>
          <a:xfrm>
            <a:off x="11814478" y="6377465"/>
            <a:ext cx="291878"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dirty="0">
                <a:solidFill>
                  <a:schemeClr val="tx1">
                    <a:lumMod val="65000"/>
                    <a:lumOff val="35000"/>
                  </a:schemeClr>
                </a:solidFill>
                <a:latin typeface="TradeGothic LT Bold" panose="02000503020000020004" pitchFamily="2" charset="77"/>
              </a:rPr>
              <a:t>2</a:t>
            </a:r>
            <a:endParaRPr lang="en-US" sz="1400" dirty="0">
              <a:solidFill>
                <a:schemeClr val="tx1">
                  <a:lumMod val="65000"/>
                  <a:lumOff val="35000"/>
                </a:schemeClr>
              </a:solidFill>
              <a:latin typeface="TradeGothic LT" panose="02000503020000020004" pitchFamily="2" charset="77"/>
            </a:endParaRPr>
          </a:p>
        </p:txBody>
      </p:sp>
    </p:spTree>
    <p:extLst>
      <p:ext uri="{BB962C8B-B14F-4D97-AF65-F5344CB8AC3E}">
        <p14:creationId xmlns:p14="http://schemas.microsoft.com/office/powerpoint/2010/main" val="322162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A8500-ACD2-4070-8393-22A84F027314}"/>
              </a:ext>
            </a:extLst>
          </p:cNvPr>
          <p:cNvSpPr txBox="1"/>
          <p:nvPr/>
        </p:nvSpPr>
        <p:spPr>
          <a:xfrm>
            <a:off x="231583" y="193791"/>
            <a:ext cx="8298650" cy="646331"/>
          </a:xfrm>
          <a:prstGeom prst="rect">
            <a:avLst/>
          </a:prstGeom>
          <a:noFill/>
        </p:spPr>
        <p:txBody>
          <a:bodyPr wrap="square" rtlCol="0">
            <a:spAutoFit/>
          </a:bodyPr>
          <a:lstStyle>
            <a:defPPr>
              <a:defRPr lang="en-US"/>
            </a:defPPr>
            <a:lvl1pPr>
              <a:defRPr sz="3600" b="1">
                <a:solidFill>
                  <a:schemeClr val="bg2">
                    <a:lumMod val="50000"/>
                  </a:schemeClr>
                </a:solidFill>
                <a:latin typeface="Trade Gothic LT Pro" charset="0"/>
                <a:ea typeface="Trade Gothic LT Pro" charset="0"/>
                <a:cs typeface="Trade Gothic LT Pro" charset="0"/>
              </a:defRPr>
            </a:lvl1pPr>
          </a:lstStyle>
          <a:p>
            <a:r>
              <a:rPr lang="en-US" dirty="0">
                <a:latin typeface="TradeGothic LT Bold" panose="02000503020000020004" pitchFamily="2" charset="77"/>
              </a:rPr>
              <a:t>QUESTIONS</a:t>
            </a:r>
          </a:p>
        </p:txBody>
      </p:sp>
      <p:sp>
        <p:nvSpPr>
          <p:cNvPr id="8" name="TextBox 7">
            <a:extLst>
              <a:ext uri="{FF2B5EF4-FFF2-40B4-BE49-F238E27FC236}">
                <a16:creationId xmlns:a16="http://schemas.microsoft.com/office/drawing/2014/main" id="{282930F2-5C25-4989-842C-428E314D34B2}"/>
              </a:ext>
            </a:extLst>
          </p:cNvPr>
          <p:cNvSpPr txBox="1"/>
          <p:nvPr/>
        </p:nvSpPr>
        <p:spPr>
          <a:xfrm>
            <a:off x="1096934" y="977801"/>
            <a:ext cx="9998131" cy="4893647"/>
          </a:xfrm>
          <a:prstGeom prst="rect">
            <a:avLst/>
          </a:prstGeom>
          <a:noFill/>
        </p:spPr>
        <p:txBody>
          <a:bodyPr wrap="square" rtlCol="0">
            <a:spAutoFit/>
          </a:bodyPr>
          <a:lstStyle/>
          <a:p>
            <a:pPr marL="457200" indent="-457200">
              <a:buFont typeface="+mj-lt"/>
              <a:buAutoNum type="arabicPeriod"/>
            </a:pPr>
            <a:r>
              <a:rPr lang="en-US" sz="2400" dirty="0">
                <a:solidFill>
                  <a:schemeClr val="tx1">
                    <a:lumMod val="65000"/>
                    <a:lumOff val="35000"/>
                  </a:schemeClr>
                </a:solidFill>
                <a:latin typeface="TradeGothic LT" panose="02000503020000020004" pitchFamily="2" charset="77"/>
              </a:rPr>
              <a:t>How should Sarah approach deciding where to place her cafes?</a:t>
            </a:r>
          </a:p>
          <a:p>
            <a:pPr marL="457200" indent="-457200">
              <a:buFont typeface="+mj-lt"/>
              <a:buAutoNum type="arabicPeriod"/>
            </a:pPr>
            <a:r>
              <a:rPr lang="en-US" sz="2400" dirty="0">
                <a:solidFill>
                  <a:schemeClr val="tx1">
                    <a:lumMod val="65000"/>
                    <a:lumOff val="35000"/>
                  </a:schemeClr>
                </a:solidFill>
                <a:latin typeface="TradeGothic LT" panose="02000503020000020004" pitchFamily="2" charset="77"/>
              </a:rPr>
              <a:t>Where should she position her first three cafes? (Refer to included graph)</a:t>
            </a:r>
          </a:p>
          <a:p>
            <a:pPr marL="457200" indent="-457200">
              <a:buFont typeface="+mj-lt"/>
              <a:buAutoNum type="arabicPeriod"/>
            </a:pPr>
            <a:r>
              <a:rPr lang="en-US" sz="2400" dirty="0">
                <a:solidFill>
                  <a:schemeClr val="tx1">
                    <a:lumMod val="65000"/>
                    <a:lumOff val="35000"/>
                  </a:schemeClr>
                </a:solidFill>
                <a:latin typeface="TradeGothic LT" panose="02000503020000020004" pitchFamily="2" charset="77"/>
              </a:rPr>
              <a:t>Sarah has determined that the cost to develop each café is $5M up-front and an additional $1M in recurring cost. You can assume that one store is opened each year and each store captures .1% of the total market ($7B) each year. Could Sarah break even at the end of 3 years (i.e. beginning of year 4)?</a:t>
            </a:r>
          </a:p>
          <a:p>
            <a:pPr marL="457200" indent="-457200">
              <a:buFont typeface="+mj-lt"/>
              <a:buAutoNum type="arabicPeriod"/>
            </a:pPr>
            <a:r>
              <a:rPr lang="en-US" sz="2400" dirty="0">
                <a:solidFill>
                  <a:schemeClr val="tx1">
                    <a:lumMod val="65000"/>
                    <a:lumOff val="35000"/>
                  </a:schemeClr>
                </a:solidFill>
                <a:latin typeface="TradeGothic LT" panose="02000503020000020004" pitchFamily="2" charset="77"/>
              </a:rPr>
              <a:t>Investors are worried that the cafes won’t achieve consistent revenues each year. What are 2 strategies you would recommend Sarah implement to ensure consistent profits?</a:t>
            </a:r>
          </a:p>
          <a:p>
            <a:pPr marL="457200" indent="-457200">
              <a:buFont typeface="+mj-lt"/>
              <a:buAutoNum type="arabicPeriod"/>
            </a:pPr>
            <a:r>
              <a:rPr lang="en-US" sz="2400" dirty="0">
                <a:solidFill>
                  <a:schemeClr val="tx1">
                    <a:lumMod val="65000"/>
                    <a:lumOff val="35000"/>
                  </a:schemeClr>
                </a:solidFill>
                <a:latin typeface="TradeGothic LT" panose="02000503020000020004" pitchFamily="2" charset="77"/>
              </a:rPr>
              <a:t>What is one unique factor Sarah can employ that is different from Starbucks and its cafes?</a:t>
            </a:r>
          </a:p>
          <a:p>
            <a:pPr marL="457200" indent="-457200">
              <a:buFont typeface="+mj-lt"/>
              <a:buAutoNum type="arabicPeriod"/>
            </a:pPr>
            <a:endParaRPr lang="en-US" sz="2400" dirty="0">
              <a:solidFill>
                <a:schemeClr val="tx1">
                  <a:lumMod val="65000"/>
                  <a:lumOff val="35000"/>
                </a:schemeClr>
              </a:solidFill>
              <a:latin typeface="TradeGothic LT" panose="02000503020000020004" pitchFamily="2" charset="77"/>
            </a:endParaRPr>
          </a:p>
        </p:txBody>
      </p:sp>
      <p:sp>
        <p:nvSpPr>
          <p:cNvPr id="9" name="Rectangle 8">
            <a:extLst>
              <a:ext uri="{FF2B5EF4-FFF2-40B4-BE49-F238E27FC236}">
                <a16:creationId xmlns:a16="http://schemas.microsoft.com/office/drawing/2014/main" id="{78E25D7E-0C3F-47E6-8590-FA93323CA156}"/>
              </a:ext>
            </a:extLst>
          </p:cNvPr>
          <p:cNvSpPr/>
          <p:nvPr/>
        </p:nvSpPr>
        <p:spPr>
          <a:xfrm>
            <a:off x="231583" y="6378459"/>
            <a:ext cx="5960669"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b="1" dirty="0">
                <a:solidFill>
                  <a:schemeClr val="tx1">
                    <a:lumMod val="65000"/>
                    <a:lumOff val="35000"/>
                  </a:schemeClr>
                </a:solidFill>
                <a:latin typeface="TradeGothic LT Bold" panose="02000503020000020004" pitchFamily="2" charset="77"/>
              </a:rPr>
              <a:t>CC Group Case</a:t>
            </a:r>
            <a:r>
              <a:rPr lang="en-US" sz="1400" dirty="0">
                <a:solidFill>
                  <a:schemeClr val="tx1">
                    <a:lumMod val="65000"/>
                    <a:lumOff val="35000"/>
                  </a:schemeClr>
                </a:solidFill>
                <a:latin typeface="TradeGothic LT" panose="02000503020000020004" pitchFamily="2" charset="77"/>
              </a:rPr>
              <a:t>| Spring 2023</a:t>
            </a:r>
          </a:p>
        </p:txBody>
      </p:sp>
      <p:sp>
        <p:nvSpPr>
          <p:cNvPr id="5" name="Rectangle 4">
            <a:extLst>
              <a:ext uri="{FF2B5EF4-FFF2-40B4-BE49-F238E27FC236}">
                <a16:creationId xmlns:a16="http://schemas.microsoft.com/office/drawing/2014/main" id="{8457DAFF-734A-4701-A1E2-29AECA92756E}"/>
              </a:ext>
            </a:extLst>
          </p:cNvPr>
          <p:cNvSpPr/>
          <p:nvPr/>
        </p:nvSpPr>
        <p:spPr>
          <a:xfrm>
            <a:off x="11814478" y="6377465"/>
            <a:ext cx="291878"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dirty="0">
                <a:solidFill>
                  <a:schemeClr val="tx1">
                    <a:lumMod val="65000"/>
                    <a:lumOff val="35000"/>
                  </a:schemeClr>
                </a:solidFill>
                <a:latin typeface="TradeGothic LT Bold" panose="02000503020000020004" pitchFamily="2" charset="77"/>
              </a:rPr>
              <a:t>3</a:t>
            </a:r>
            <a:endParaRPr lang="en-US" sz="1400" dirty="0">
              <a:solidFill>
                <a:schemeClr val="tx1">
                  <a:lumMod val="65000"/>
                  <a:lumOff val="35000"/>
                </a:schemeClr>
              </a:solidFill>
              <a:latin typeface="TradeGothic LT" panose="02000503020000020004" pitchFamily="2" charset="77"/>
            </a:endParaRPr>
          </a:p>
        </p:txBody>
      </p:sp>
    </p:spTree>
    <p:extLst>
      <p:ext uri="{BB962C8B-B14F-4D97-AF65-F5344CB8AC3E}">
        <p14:creationId xmlns:p14="http://schemas.microsoft.com/office/powerpoint/2010/main" val="2427336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6952B8F-AF6D-FAA5-6367-BF8A50E9B668}"/>
              </a:ext>
            </a:extLst>
          </p:cNvPr>
          <p:cNvPicPr>
            <a:picLocks noChangeAspect="1"/>
          </p:cNvPicPr>
          <p:nvPr/>
        </p:nvPicPr>
        <p:blipFill>
          <a:blip r:embed="rId2"/>
          <a:stretch>
            <a:fillRect/>
          </a:stretch>
        </p:blipFill>
        <p:spPr>
          <a:xfrm>
            <a:off x="1754680" y="338499"/>
            <a:ext cx="9762467" cy="6400153"/>
          </a:xfrm>
          <a:prstGeom prst="rect">
            <a:avLst/>
          </a:prstGeom>
        </p:spPr>
      </p:pic>
      <p:sp>
        <p:nvSpPr>
          <p:cNvPr id="3" name="TextBox 2">
            <a:extLst>
              <a:ext uri="{FF2B5EF4-FFF2-40B4-BE49-F238E27FC236}">
                <a16:creationId xmlns:a16="http://schemas.microsoft.com/office/drawing/2014/main" id="{C60A8500-ACD2-4070-8393-22A84F027314}"/>
              </a:ext>
            </a:extLst>
          </p:cNvPr>
          <p:cNvSpPr txBox="1"/>
          <p:nvPr/>
        </p:nvSpPr>
        <p:spPr>
          <a:xfrm>
            <a:off x="231583" y="193791"/>
            <a:ext cx="8298650" cy="646331"/>
          </a:xfrm>
          <a:prstGeom prst="rect">
            <a:avLst/>
          </a:prstGeom>
          <a:noFill/>
        </p:spPr>
        <p:txBody>
          <a:bodyPr wrap="square" rtlCol="0">
            <a:spAutoFit/>
          </a:bodyPr>
          <a:lstStyle>
            <a:defPPr>
              <a:defRPr lang="en-US"/>
            </a:defPPr>
            <a:lvl1pPr>
              <a:defRPr sz="3600" b="1">
                <a:solidFill>
                  <a:schemeClr val="bg2">
                    <a:lumMod val="50000"/>
                  </a:schemeClr>
                </a:solidFill>
                <a:latin typeface="Trade Gothic LT Pro" charset="0"/>
                <a:ea typeface="Trade Gothic LT Pro" charset="0"/>
                <a:cs typeface="Trade Gothic LT Pro" charset="0"/>
              </a:defRPr>
            </a:lvl1pPr>
          </a:lstStyle>
          <a:p>
            <a:r>
              <a:rPr lang="en-US" dirty="0">
                <a:latin typeface="TradeGothic LT Bold" panose="02000503020000020004" pitchFamily="2" charset="77"/>
              </a:rPr>
              <a:t>INFOGRAPHIC</a:t>
            </a:r>
          </a:p>
        </p:txBody>
      </p:sp>
      <p:sp>
        <p:nvSpPr>
          <p:cNvPr id="9" name="Rectangle 8">
            <a:extLst>
              <a:ext uri="{FF2B5EF4-FFF2-40B4-BE49-F238E27FC236}">
                <a16:creationId xmlns:a16="http://schemas.microsoft.com/office/drawing/2014/main" id="{78E25D7E-0C3F-47E6-8590-FA93323CA156}"/>
              </a:ext>
            </a:extLst>
          </p:cNvPr>
          <p:cNvSpPr/>
          <p:nvPr/>
        </p:nvSpPr>
        <p:spPr>
          <a:xfrm>
            <a:off x="231583" y="6378459"/>
            <a:ext cx="5960669"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b="1" dirty="0">
                <a:solidFill>
                  <a:schemeClr val="tx1">
                    <a:lumMod val="65000"/>
                    <a:lumOff val="35000"/>
                  </a:schemeClr>
                </a:solidFill>
                <a:latin typeface="TradeGothic LT Bold" panose="02000503020000020004" pitchFamily="2" charset="77"/>
              </a:rPr>
              <a:t>CC Group Case</a:t>
            </a:r>
            <a:r>
              <a:rPr lang="en-US" sz="1400" dirty="0">
                <a:solidFill>
                  <a:schemeClr val="tx1">
                    <a:lumMod val="65000"/>
                    <a:lumOff val="35000"/>
                  </a:schemeClr>
                </a:solidFill>
                <a:latin typeface="TradeGothic LT" panose="02000503020000020004" pitchFamily="2" charset="77"/>
              </a:rPr>
              <a:t>| Spring 2023</a:t>
            </a:r>
          </a:p>
        </p:txBody>
      </p:sp>
      <p:sp>
        <p:nvSpPr>
          <p:cNvPr id="5" name="Rectangle 4">
            <a:extLst>
              <a:ext uri="{FF2B5EF4-FFF2-40B4-BE49-F238E27FC236}">
                <a16:creationId xmlns:a16="http://schemas.microsoft.com/office/drawing/2014/main" id="{8457DAFF-734A-4701-A1E2-29AECA92756E}"/>
              </a:ext>
            </a:extLst>
          </p:cNvPr>
          <p:cNvSpPr/>
          <p:nvPr/>
        </p:nvSpPr>
        <p:spPr>
          <a:xfrm>
            <a:off x="11814478" y="6377465"/>
            <a:ext cx="291878"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dirty="0">
                <a:solidFill>
                  <a:schemeClr val="tx1">
                    <a:lumMod val="65000"/>
                    <a:lumOff val="35000"/>
                  </a:schemeClr>
                </a:solidFill>
                <a:latin typeface="TradeGothic LT Bold" panose="02000503020000020004" pitchFamily="2" charset="77"/>
              </a:rPr>
              <a:t>3</a:t>
            </a:r>
            <a:endParaRPr lang="en-US" sz="1400" dirty="0">
              <a:solidFill>
                <a:schemeClr val="tx1">
                  <a:lumMod val="65000"/>
                  <a:lumOff val="35000"/>
                </a:schemeClr>
              </a:solidFill>
              <a:latin typeface="TradeGothic LT" panose="02000503020000020004" pitchFamily="2" charset="77"/>
            </a:endParaRPr>
          </a:p>
        </p:txBody>
      </p:sp>
      <p:sp>
        <p:nvSpPr>
          <p:cNvPr id="11" name="TextBox 10">
            <a:extLst>
              <a:ext uri="{FF2B5EF4-FFF2-40B4-BE49-F238E27FC236}">
                <a16:creationId xmlns:a16="http://schemas.microsoft.com/office/drawing/2014/main" id="{F88ACC89-29DF-DCA2-94EE-8A404973A211}"/>
              </a:ext>
            </a:extLst>
          </p:cNvPr>
          <p:cNvSpPr txBox="1"/>
          <p:nvPr/>
        </p:nvSpPr>
        <p:spPr>
          <a:xfrm>
            <a:off x="3047238" y="2317326"/>
            <a:ext cx="6094476" cy="5355312"/>
          </a:xfrm>
          <a:prstGeom prst="rect">
            <a:avLst/>
          </a:prstGeom>
          <a:noFill/>
        </p:spPr>
        <p:txBody>
          <a:bodyPr wrap="square">
            <a:spAutoFit/>
          </a:bodyPr>
          <a:lstStyle/>
          <a:p>
            <a:pPr algn="ctr" rtl="0">
              <a:spcBef>
                <a:spcPts val="0"/>
              </a:spcBef>
              <a:spcAft>
                <a:spcPts val="0"/>
              </a:spcAft>
            </a:pPr>
            <a:r>
              <a:rPr lang="en-US" sz="1800" b="0" i="0" u="none" strike="noStrike" dirty="0">
                <a:solidFill>
                  <a:srgbClr val="FFFFFF"/>
                </a:solidFill>
                <a:effectLst/>
                <a:latin typeface="Garamond" panose="02020404030301010803" pitchFamily="18" charset="0"/>
              </a:rPr>
              <a:t>Text</a:t>
            </a:r>
            <a:endParaRPr lang="en-US" b="0" dirty="0">
              <a:effectLst/>
            </a:endParaRPr>
          </a:p>
          <a:p>
            <a:pPr algn="ctr" rtl="0">
              <a:spcBef>
                <a:spcPts val="0"/>
              </a:spcBef>
              <a:spcAft>
                <a:spcPts val="0"/>
              </a:spcAft>
            </a:pPr>
            <a:br>
              <a:rPr lang="en-US" b="0" dirty="0">
                <a:effectLst/>
              </a:rPr>
            </a:br>
            <a:r>
              <a:rPr lang="en-US" sz="1800" b="0" i="0" u="none" strike="noStrike" dirty="0">
                <a:solidFill>
                  <a:srgbClr val="FFFFFF"/>
                </a:solidFill>
                <a:effectLst/>
                <a:latin typeface="Garamond" panose="02020404030301010803" pitchFamily="18" charset="0"/>
              </a:rPr>
              <a:t>Text</a:t>
            </a:r>
            <a:endParaRPr lang="en-US" b="0" dirty="0">
              <a:effectLst/>
            </a:endParaRPr>
          </a:p>
          <a:p>
            <a:pPr algn="ctr" rtl="0">
              <a:spcBef>
                <a:spcPts val="0"/>
              </a:spcBef>
              <a:spcAft>
                <a:spcPts val="0"/>
              </a:spcAft>
            </a:pPr>
            <a:br>
              <a:rPr lang="en-US" b="0" dirty="0">
                <a:effectLst/>
              </a:rPr>
            </a:br>
            <a:r>
              <a:rPr lang="en-US" sz="1800" b="0" i="0" u="none" strike="noStrike" dirty="0">
                <a:solidFill>
                  <a:srgbClr val="FFFFFF"/>
                </a:solidFill>
                <a:effectLst/>
                <a:latin typeface="Garamond" panose="02020404030301010803" pitchFamily="18" charset="0"/>
              </a:rPr>
              <a:t>Text</a:t>
            </a:r>
            <a:endParaRPr lang="en-US" b="0" dirty="0">
              <a:effectLst/>
            </a:endParaRPr>
          </a:p>
          <a:p>
            <a:pPr algn="ctr" rtl="0">
              <a:spcBef>
                <a:spcPts val="0"/>
              </a:spcBef>
              <a:spcAft>
                <a:spcPts val="0"/>
              </a:spcAft>
            </a:pPr>
            <a:br>
              <a:rPr lang="en-US" dirty="0"/>
            </a:br>
            <a:r>
              <a:rPr lang="en-US" sz="1800" b="0" i="0" u="none" strike="noStrike" dirty="0">
                <a:solidFill>
                  <a:srgbClr val="FFFFFF"/>
                </a:solidFill>
                <a:effectLst/>
                <a:latin typeface="Garamond" panose="02020404030301010803" pitchFamily="18" charset="0"/>
              </a:rPr>
              <a:t>Text</a:t>
            </a:r>
            <a:endParaRPr lang="en-US" b="0" dirty="0">
              <a:effectLst/>
            </a:endParaRPr>
          </a:p>
          <a:p>
            <a:pPr algn="ctr" rtl="0">
              <a:spcBef>
                <a:spcPts val="0"/>
              </a:spcBef>
              <a:spcAft>
                <a:spcPts val="0"/>
              </a:spcAft>
            </a:pPr>
            <a:br>
              <a:rPr lang="en-US" b="0" dirty="0">
                <a:effectLst/>
              </a:rPr>
            </a:br>
            <a:r>
              <a:rPr lang="en-US" sz="1800" b="0" i="0" u="none" strike="noStrike" dirty="0">
                <a:solidFill>
                  <a:srgbClr val="FFFFFF"/>
                </a:solidFill>
                <a:effectLst/>
                <a:latin typeface="Garamond" panose="02020404030301010803" pitchFamily="18" charset="0"/>
              </a:rPr>
              <a:t>Text</a:t>
            </a:r>
            <a:endParaRPr lang="en-US" b="0" dirty="0">
              <a:effectLst/>
            </a:endParaRPr>
          </a:p>
          <a:p>
            <a:pPr algn="ctr" rtl="0">
              <a:spcBef>
                <a:spcPts val="0"/>
              </a:spcBef>
              <a:spcAft>
                <a:spcPts val="0"/>
              </a:spcAft>
            </a:pPr>
            <a:br>
              <a:rPr lang="en-US" b="0" dirty="0">
                <a:effectLst/>
              </a:rPr>
            </a:br>
            <a:r>
              <a:rPr lang="en-US" sz="1800" b="0" i="0" u="none" strike="noStrike" dirty="0">
                <a:solidFill>
                  <a:srgbClr val="FFFFFF"/>
                </a:solidFill>
                <a:effectLst/>
                <a:latin typeface="Garamond" panose="02020404030301010803" pitchFamily="18" charset="0"/>
              </a:rPr>
              <a:t>Text</a:t>
            </a:r>
            <a:endParaRPr lang="en-US" b="0" dirty="0">
              <a:effectLst/>
            </a:endParaRPr>
          </a:p>
          <a:p>
            <a:br>
              <a:rPr lang="en-US" dirty="0"/>
            </a:br>
            <a:r>
              <a:rPr lang="en-US" sz="1800" b="0" i="0" u="none" strike="noStrike" dirty="0">
                <a:solidFill>
                  <a:srgbClr val="FFFFFF"/>
                </a:solidFill>
                <a:effectLst/>
                <a:latin typeface="Garamond" panose="02020404030301010803" pitchFamily="18" charset="0"/>
              </a:rPr>
              <a:t>Text</a:t>
            </a:r>
            <a:endParaRPr lang="en-US" b="0" dirty="0">
              <a:effectLst/>
            </a:endParaRPr>
          </a:p>
          <a:p>
            <a:pPr algn="ctr" rtl="0">
              <a:spcBef>
                <a:spcPts val="0"/>
              </a:spcBef>
              <a:spcAft>
                <a:spcPts val="0"/>
              </a:spcAft>
            </a:pPr>
            <a:br>
              <a:rPr lang="en-US" b="0" dirty="0">
                <a:effectLst/>
              </a:rPr>
            </a:br>
            <a:r>
              <a:rPr lang="en-US" sz="1800" b="0" i="0" u="none" strike="noStrike" dirty="0">
                <a:solidFill>
                  <a:srgbClr val="FFFFFF"/>
                </a:solidFill>
                <a:effectLst/>
                <a:latin typeface="Garamond" panose="02020404030301010803" pitchFamily="18" charset="0"/>
              </a:rPr>
              <a:t>Text</a:t>
            </a:r>
            <a:endParaRPr lang="en-US" b="0" dirty="0">
              <a:effectLst/>
            </a:endParaRPr>
          </a:p>
          <a:p>
            <a:pPr algn="ctr" rtl="0">
              <a:spcBef>
                <a:spcPts val="0"/>
              </a:spcBef>
              <a:spcAft>
                <a:spcPts val="0"/>
              </a:spcAft>
            </a:pPr>
            <a:br>
              <a:rPr lang="en-US" b="0" dirty="0">
                <a:effectLst/>
              </a:rPr>
            </a:br>
            <a:r>
              <a:rPr lang="en-US" sz="1800" b="0" i="0" u="none" strike="noStrike" dirty="0">
                <a:solidFill>
                  <a:srgbClr val="FFFFFF"/>
                </a:solidFill>
                <a:effectLst/>
                <a:latin typeface="Garamond" panose="02020404030301010803" pitchFamily="18" charset="0"/>
              </a:rPr>
              <a:t>Text</a:t>
            </a:r>
            <a:endParaRPr lang="en-US" b="0" dirty="0">
              <a:effectLst/>
            </a:endParaRPr>
          </a:p>
          <a:p>
            <a:br>
              <a:rPr lang="en-US" dirty="0"/>
            </a:br>
            <a:endParaRPr lang="en-US" dirty="0"/>
          </a:p>
        </p:txBody>
      </p:sp>
      <p:sp>
        <p:nvSpPr>
          <p:cNvPr id="15" name="Google Shape;901;p25">
            <a:extLst>
              <a:ext uri="{FF2B5EF4-FFF2-40B4-BE49-F238E27FC236}">
                <a16:creationId xmlns:a16="http://schemas.microsoft.com/office/drawing/2014/main" id="{ADADF9F4-9D5B-6036-075C-7874350C3A92}"/>
              </a:ext>
            </a:extLst>
          </p:cNvPr>
          <p:cNvSpPr/>
          <p:nvPr/>
        </p:nvSpPr>
        <p:spPr>
          <a:xfrm>
            <a:off x="5402766" y="1636683"/>
            <a:ext cx="2736732" cy="2711210"/>
          </a:xfrm>
          <a:prstGeom prst="ellipse">
            <a:avLst/>
          </a:prstGeom>
          <a:solidFill>
            <a:srgbClr val="C0504D">
              <a:alpha val="69411"/>
            </a:srgbClr>
          </a:solidFill>
          <a:ln>
            <a:noFill/>
          </a:ln>
        </p:spPr>
        <p:txBody>
          <a:bodyPr spcFirstLastPara="1" wrap="square" lIns="0" tIns="0" rIns="0" bIns="0" anchor="ctr" anchorCtr="1">
            <a:noAutofit/>
          </a:bodyPr>
          <a:lstStyle/>
          <a:p>
            <a:pPr marL="0" marR="0" lvl="0" indent="0" algn="ctr" rtl="0">
              <a:spcBef>
                <a:spcPts val="0"/>
              </a:spcBef>
              <a:spcAft>
                <a:spcPts val="0"/>
              </a:spcAft>
              <a:buNone/>
            </a:pPr>
            <a:endParaRPr dirty="0"/>
          </a:p>
        </p:txBody>
      </p:sp>
      <p:sp>
        <p:nvSpPr>
          <p:cNvPr id="16" name="Google Shape;901;p25">
            <a:extLst>
              <a:ext uri="{FF2B5EF4-FFF2-40B4-BE49-F238E27FC236}">
                <a16:creationId xmlns:a16="http://schemas.microsoft.com/office/drawing/2014/main" id="{72A76AE2-2140-05AC-C88E-732FF466B572}"/>
              </a:ext>
            </a:extLst>
          </p:cNvPr>
          <p:cNvSpPr/>
          <p:nvPr/>
        </p:nvSpPr>
        <p:spPr>
          <a:xfrm>
            <a:off x="8434188" y="1114121"/>
            <a:ext cx="2736732" cy="2711210"/>
          </a:xfrm>
          <a:prstGeom prst="ellipse">
            <a:avLst/>
          </a:prstGeom>
          <a:solidFill>
            <a:srgbClr val="C0504D">
              <a:alpha val="69411"/>
            </a:srgbClr>
          </a:solidFill>
          <a:ln>
            <a:noFill/>
          </a:ln>
        </p:spPr>
        <p:txBody>
          <a:bodyPr spcFirstLastPara="1" wrap="square" lIns="0" tIns="0" rIns="0" bIns="0" anchor="ctr" anchorCtr="1">
            <a:noAutofit/>
          </a:bodyPr>
          <a:lstStyle/>
          <a:p>
            <a:pPr marL="0" marR="0" lvl="0" indent="0" algn="ctr" rtl="0">
              <a:spcBef>
                <a:spcPts val="0"/>
              </a:spcBef>
              <a:spcAft>
                <a:spcPts val="0"/>
              </a:spcAft>
              <a:buNone/>
            </a:pPr>
            <a:endParaRPr dirty="0"/>
          </a:p>
        </p:txBody>
      </p:sp>
      <p:sp>
        <p:nvSpPr>
          <p:cNvPr id="17" name="Google Shape;901;p25">
            <a:extLst>
              <a:ext uri="{FF2B5EF4-FFF2-40B4-BE49-F238E27FC236}">
                <a16:creationId xmlns:a16="http://schemas.microsoft.com/office/drawing/2014/main" id="{A85447EB-EF05-5029-3C31-24B706979A88}"/>
              </a:ext>
            </a:extLst>
          </p:cNvPr>
          <p:cNvSpPr/>
          <p:nvPr/>
        </p:nvSpPr>
        <p:spPr>
          <a:xfrm>
            <a:off x="9176410" y="4976541"/>
            <a:ext cx="399351" cy="395627"/>
          </a:xfrm>
          <a:prstGeom prst="ellipse">
            <a:avLst/>
          </a:prstGeom>
          <a:solidFill>
            <a:srgbClr val="C0504D">
              <a:alpha val="69411"/>
            </a:srgbClr>
          </a:solidFill>
          <a:ln>
            <a:noFill/>
          </a:ln>
        </p:spPr>
        <p:txBody>
          <a:bodyPr spcFirstLastPara="1" wrap="square" lIns="0" tIns="0" rIns="0" bIns="0" anchor="ctr" anchorCtr="1">
            <a:noAutofit/>
          </a:bodyPr>
          <a:lstStyle/>
          <a:p>
            <a:pPr marL="0" marR="0" lvl="0" indent="0" algn="ctr" rtl="0">
              <a:spcBef>
                <a:spcPts val="0"/>
              </a:spcBef>
              <a:spcAft>
                <a:spcPts val="0"/>
              </a:spcAft>
              <a:buNone/>
            </a:pPr>
            <a:endParaRPr dirty="0"/>
          </a:p>
        </p:txBody>
      </p:sp>
      <p:sp>
        <p:nvSpPr>
          <p:cNvPr id="18" name="Google Shape;901;p25">
            <a:extLst>
              <a:ext uri="{FF2B5EF4-FFF2-40B4-BE49-F238E27FC236}">
                <a16:creationId xmlns:a16="http://schemas.microsoft.com/office/drawing/2014/main" id="{6AF3C6B6-24BB-CB36-DEE3-6A10E33159F3}"/>
              </a:ext>
            </a:extLst>
          </p:cNvPr>
          <p:cNvSpPr/>
          <p:nvPr/>
        </p:nvSpPr>
        <p:spPr>
          <a:xfrm>
            <a:off x="2781743" y="1479753"/>
            <a:ext cx="399351" cy="395627"/>
          </a:xfrm>
          <a:prstGeom prst="ellipse">
            <a:avLst/>
          </a:prstGeom>
          <a:solidFill>
            <a:srgbClr val="C0504D">
              <a:alpha val="69411"/>
            </a:srgbClr>
          </a:solidFill>
          <a:ln>
            <a:noFill/>
          </a:ln>
        </p:spPr>
        <p:txBody>
          <a:bodyPr spcFirstLastPara="1" wrap="square" lIns="0" tIns="0" rIns="0" bIns="0" anchor="ctr" anchorCtr="1">
            <a:noAutofit/>
          </a:bodyPr>
          <a:lstStyle/>
          <a:p>
            <a:pPr marL="0" marR="0" lvl="0" indent="0" algn="ctr" rtl="0">
              <a:spcBef>
                <a:spcPts val="0"/>
              </a:spcBef>
              <a:spcAft>
                <a:spcPts val="0"/>
              </a:spcAft>
              <a:buNone/>
            </a:pPr>
            <a:endParaRPr dirty="0"/>
          </a:p>
        </p:txBody>
      </p:sp>
      <p:sp>
        <p:nvSpPr>
          <p:cNvPr id="19" name="Google Shape;901;p25">
            <a:extLst>
              <a:ext uri="{FF2B5EF4-FFF2-40B4-BE49-F238E27FC236}">
                <a16:creationId xmlns:a16="http://schemas.microsoft.com/office/drawing/2014/main" id="{2CB67F1E-29CC-690B-F4D4-0EC9B5242AC5}"/>
              </a:ext>
            </a:extLst>
          </p:cNvPr>
          <p:cNvSpPr/>
          <p:nvPr/>
        </p:nvSpPr>
        <p:spPr>
          <a:xfrm>
            <a:off x="3225973" y="2515451"/>
            <a:ext cx="399351" cy="395627"/>
          </a:xfrm>
          <a:prstGeom prst="ellipse">
            <a:avLst/>
          </a:prstGeom>
          <a:solidFill>
            <a:srgbClr val="C0504D">
              <a:alpha val="69411"/>
            </a:srgbClr>
          </a:solidFill>
          <a:ln>
            <a:noFill/>
          </a:ln>
        </p:spPr>
        <p:txBody>
          <a:bodyPr spcFirstLastPara="1" wrap="square" lIns="0" tIns="0" rIns="0" bIns="0" anchor="ctr" anchorCtr="1">
            <a:noAutofit/>
          </a:bodyPr>
          <a:lstStyle/>
          <a:p>
            <a:pPr marL="0" marR="0" lvl="0" indent="0" algn="ctr" rtl="0">
              <a:spcBef>
                <a:spcPts val="0"/>
              </a:spcBef>
              <a:spcAft>
                <a:spcPts val="0"/>
              </a:spcAft>
              <a:buNone/>
            </a:pPr>
            <a:endParaRPr dirty="0"/>
          </a:p>
        </p:txBody>
      </p:sp>
      <p:sp>
        <p:nvSpPr>
          <p:cNvPr id="20" name="Google Shape;901;p25">
            <a:extLst>
              <a:ext uri="{FF2B5EF4-FFF2-40B4-BE49-F238E27FC236}">
                <a16:creationId xmlns:a16="http://schemas.microsoft.com/office/drawing/2014/main" id="{BEEBEBD4-344B-7A68-2129-FAE6C7E583DE}"/>
              </a:ext>
            </a:extLst>
          </p:cNvPr>
          <p:cNvSpPr/>
          <p:nvPr/>
        </p:nvSpPr>
        <p:spPr>
          <a:xfrm>
            <a:off x="4063092" y="673374"/>
            <a:ext cx="1651907" cy="1636501"/>
          </a:xfrm>
          <a:prstGeom prst="ellipse">
            <a:avLst/>
          </a:prstGeom>
          <a:solidFill>
            <a:srgbClr val="C0504D">
              <a:alpha val="69411"/>
            </a:srgbClr>
          </a:solidFill>
          <a:ln>
            <a:noFill/>
          </a:ln>
        </p:spPr>
        <p:txBody>
          <a:bodyPr spcFirstLastPara="1" wrap="square" lIns="0" tIns="0" rIns="0" bIns="0" anchor="ctr" anchorCtr="1">
            <a:noAutofit/>
          </a:bodyPr>
          <a:lstStyle/>
          <a:p>
            <a:pPr marL="0" marR="0" lvl="0" indent="0" algn="ctr" rtl="0">
              <a:spcBef>
                <a:spcPts val="0"/>
              </a:spcBef>
              <a:spcAft>
                <a:spcPts val="0"/>
              </a:spcAft>
              <a:buNone/>
            </a:pPr>
            <a:endParaRPr dirty="0"/>
          </a:p>
        </p:txBody>
      </p:sp>
      <p:sp>
        <p:nvSpPr>
          <p:cNvPr id="22" name="Google Shape;901;p25">
            <a:extLst>
              <a:ext uri="{FF2B5EF4-FFF2-40B4-BE49-F238E27FC236}">
                <a16:creationId xmlns:a16="http://schemas.microsoft.com/office/drawing/2014/main" id="{00D10F60-9A0B-0DC9-3D7F-0CDF9C6E1FE0}"/>
              </a:ext>
            </a:extLst>
          </p:cNvPr>
          <p:cNvSpPr/>
          <p:nvPr/>
        </p:nvSpPr>
        <p:spPr>
          <a:xfrm>
            <a:off x="3716163" y="2425463"/>
            <a:ext cx="1651907" cy="1636501"/>
          </a:xfrm>
          <a:prstGeom prst="ellipse">
            <a:avLst/>
          </a:prstGeom>
          <a:solidFill>
            <a:srgbClr val="C0504D">
              <a:alpha val="69411"/>
            </a:srgbClr>
          </a:solidFill>
          <a:ln>
            <a:noFill/>
          </a:ln>
        </p:spPr>
        <p:txBody>
          <a:bodyPr spcFirstLastPara="1" wrap="square" lIns="0" tIns="0" rIns="0" bIns="0" anchor="ctr" anchorCtr="1">
            <a:noAutofit/>
          </a:bodyPr>
          <a:lstStyle/>
          <a:p>
            <a:pPr marL="0" marR="0" lvl="0" indent="0" algn="ctr" rtl="0">
              <a:spcBef>
                <a:spcPts val="0"/>
              </a:spcBef>
              <a:spcAft>
                <a:spcPts val="0"/>
              </a:spcAft>
              <a:buNone/>
            </a:pPr>
            <a:endParaRPr dirty="0"/>
          </a:p>
        </p:txBody>
      </p:sp>
      <p:sp>
        <p:nvSpPr>
          <p:cNvPr id="23" name="Google Shape;901;p25">
            <a:extLst>
              <a:ext uri="{FF2B5EF4-FFF2-40B4-BE49-F238E27FC236}">
                <a16:creationId xmlns:a16="http://schemas.microsoft.com/office/drawing/2014/main" id="{45553E71-CA21-356B-6952-31FE8564B073}"/>
              </a:ext>
            </a:extLst>
          </p:cNvPr>
          <p:cNvSpPr/>
          <p:nvPr/>
        </p:nvSpPr>
        <p:spPr>
          <a:xfrm>
            <a:off x="7738975" y="3581459"/>
            <a:ext cx="1651907" cy="1636501"/>
          </a:xfrm>
          <a:prstGeom prst="ellipse">
            <a:avLst/>
          </a:prstGeom>
          <a:solidFill>
            <a:srgbClr val="C0504D">
              <a:alpha val="69411"/>
            </a:srgbClr>
          </a:solidFill>
          <a:ln>
            <a:noFill/>
          </a:ln>
        </p:spPr>
        <p:txBody>
          <a:bodyPr spcFirstLastPara="1" wrap="square" lIns="0" tIns="0" rIns="0" bIns="0" anchor="ctr" anchorCtr="1">
            <a:noAutofit/>
          </a:bodyPr>
          <a:lstStyle/>
          <a:p>
            <a:pPr marL="0" marR="0" lvl="0" indent="0" algn="ctr" rtl="0">
              <a:spcBef>
                <a:spcPts val="0"/>
              </a:spcBef>
              <a:spcAft>
                <a:spcPts val="0"/>
              </a:spcAft>
              <a:buNone/>
            </a:pPr>
            <a:endParaRPr dirty="0"/>
          </a:p>
        </p:txBody>
      </p:sp>
      <p:sp>
        <p:nvSpPr>
          <p:cNvPr id="24" name="TextBox 23">
            <a:extLst>
              <a:ext uri="{FF2B5EF4-FFF2-40B4-BE49-F238E27FC236}">
                <a16:creationId xmlns:a16="http://schemas.microsoft.com/office/drawing/2014/main" id="{09CE59ED-FD86-9AE3-44A5-4826A7EC63C5}"/>
              </a:ext>
            </a:extLst>
          </p:cNvPr>
          <p:cNvSpPr txBox="1"/>
          <p:nvPr/>
        </p:nvSpPr>
        <p:spPr>
          <a:xfrm>
            <a:off x="336426" y="3391942"/>
            <a:ext cx="1949264" cy="1323439"/>
          </a:xfrm>
          <a:prstGeom prst="rect">
            <a:avLst/>
          </a:prstGeom>
          <a:noFill/>
        </p:spPr>
        <p:txBody>
          <a:bodyPr wrap="square" rtlCol="0">
            <a:spAutoFit/>
          </a:bodyPr>
          <a:lstStyle/>
          <a:p>
            <a:r>
              <a:rPr lang="en-US" sz="1600" b="1" dirty="0">
                <a:latin typeface="Garamond" pitchFamily="18" charset="0"/>
              </a:rPr>
              <a:t>Key:</a:t>
            </a:r>
          </a:p>
          <a:p>
            <a:r>
              <a:rPr lang="en-US" sz="1600" b="1" dirty="0">
                <a:latin typeface="Garamond" pitchFamily="18" charset="0"/>
              </a:rPr>
              <a:t>Size of circle corresponds with size of market in those areas</a:t>
            </a:r>
          </a:p>
        </p:txBody>
      </p:sp>
    </p:spTree>
    <p:extLst>
      <p:ext uri="{BB962C8B-B14F-4D97-AF65-F5344CB8AC3E}">
        <p14:creationId xmlns:p14="http://schemas.microsoft.com/office/powerpoint/2010/main" val="4234509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A8500-ACD2-4070-8393-22A84F027314}"/>
              </a:ext>
            </a:extLst>
          </p:cNvPr>
          <p:cNvSpPr txBox="1"/>
          <p:nvPr/>
        </p:nvSpPr>
        <p:spPr>
          <a:xfrm>
            <a:off x="231583" y="193791"/>
            <a:ext cx="8298650" cy="646331"/>
          </a:xfrm>
          <a:prstGeom prst="rect">
            <a:avLst/>
          </a:prstGeom>
          <a:noFill/>
        </p:spPr>
        <p:txBody>
          <a:bodyPr wrap="square" rtlCol="0">
            <a:spAutoFit/>
          </a:bodyPr>
          <a:lstStyle>
            <a:defPPr>
              <a:defRPr lang="en-US"/>
            </a:defPPr>
            <a:lvl1pPr>
              <a:defRPr sz="3600" b="1">
                <a:solidFill>
                  <a:schemeClr val="bg2">
                    <a:lumMod val="50000"/>
                  </a:schemeClr>
                </a:solidFill>
                <a:latin typeface="Trade Gothic LT Pro" charset="0"/>
                <a:ea typeface="Trade Gothic LT Pro" charset="0"/>
                <a:cs typeface="Trade Gothic LT Pro" charset="0"/>
              </a:defRPr>
            </a:lvl1pPr>
          </a:lstStyle>
          <a:p>
            <a:r>
              <a:rPr lang="en-US" dirty="0">
                <a:latin typeface="TradeGothic LT Bold" panose="02000503020000020004" pitchFamily="2" charset="77"/>
              </a:rPr>
              <a:t>ANSWERS</a:t>
            </a:r>
          </a:p>
        </p:txBody>
      </p:sp>
      <p:sp>
        <p:nvSpPr>
          <p:cNvPr id="9" name="Rectangle 8">
            <a:extLst>
              <a:ext uri="{FF2B5EF4-FFF2-40B4-BE49-F238E27FC236}">
                <a16:creationId xmlns:a16="http://schemas.microsoft.com/office/drawing/2014/main" id="{78E25D7E-0C3F-47E6-8590-FA93323CA156}"/>
              </a:ext>
            </a:extLst>
          </p:cNvPr>
          <p:cNvSpPr/>
          <p:nvPr/>
        </p:nvSpPr>
        <p:spPr>
          <a:xfrm>
            <a:off x="231583" y="6378459"/>
            <a:ext cx="5960669"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b="1" dirty="0">
                <a:solidFill>
                  <a:schemeClr val="tx1">
                    <a:lumMod val="65000"/>
                    <a:lumOff val="35000"/>
                  </a:schemeClr>
                </a:solidFill>
                <a:latin typeface="TradeGothic LT Bold" panose="02000503020000020004" pitchFamily="2" charset="77"/>
              </a:rPr>
              <a:t>CC Group Case</a:t>
            </a:r>
            <a:r>
              <a:rPr lang="en-US" sz="1400" dirty="0">
                <a:solidFill>
                  <a:schemeClr val="tx1">
                    <a:lumMod val="65000"/>
                    <a:lumOff val="35000"/>
                  </a:schemeClr>
                </a:solidFill>
                <a:latin typeface="TradeGothic LT" panose="02000503020000020004" pitchFamily="2" charset="77"/>
              </a:rPr>
              <a:t>| Spring 2023</a:t>
            </a:r>
          </a:p>
        </p:txBody>
      </p:sp>
      <p:sp>
        <p:nvSpPr>
          <p:cNvPr id="5" name="Rectangle 4">
            <a:extLst>
              <a:ext uri="{FF2B5EF4-FFF2-40B4-BE49-F238E27FC236}">
                <a16:creationId xmlns:a16="http://schemas.microsoft.com/office/drawing/2014/main" id="{8457DAFF-734A-4701-A1E2-29AECA92756E}"/>
              </a:ext>
            </a:extLst>
          </p:cNvPr>
          <p:cNvSpPr/>
          <p:nvPr/>
        </p:nvSpPr>
        <p:spPr>
          <a:xfrm>
            <a:off x="11814478" y="6377465"/>
            <a:ext cx="291878"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dirty="0">
                <a:solidFill>
                  <a:schemeClr val="tx1">
                    <a:lumMod val="65000"/>
                    <a:lumOff val="35000"/>
                  </a:schemeClr>
                </a:solidFill>
                <a:latin typeface="TradeGothic LT Bold" panose="02000503020000020004" pitchFamily="2" charset="77"/>
              </a:rPr>
              <a:t>3</a:t>
            </a:r>
            <a:endParaRPr lang="en-US" sz="1400" dirty="0">
              <a:solidFill>
                <a:schemeClr val="tx1">
                  <a:lumMod val="65000"/>
                  <a:lumOff val="35000"/>
                </a:schemeClr>
              </a:solidFill>
              <a:latin typeface="TradeGothic LT" panose="02000503020000020004" pitchFamily="2" charset="77"/>
            </a:endParaRPr>
          </a:p>
        </p:txBody>
      </p:sp>
      <p:sp>
        <p:nvSpPr>
          <p:cNvPr id="6" name="TextBox 5">
            <a:extLst>
              <a:ext uri="{FF2B5EF4-FFF2-40B4-BE49-F238E27FC236}">
                <a16:creationId xmlns:a16="http://schemas.microsoft.com/office/drawing/2014/main" id="{3134DD3E-8CEF-8BBB-4F43-8E3A8369B319}"/>
              </a:ext>
            </a:extLst>
          </p:cNvPr>
          <p:cNvSpPr txBox="1"/>
          <p:nvPr/>
        </p:nvSpPr>
        <p:spPr>
          <a:xfrm>
            <a:off x="768096" y="1011395"/>
            <a:ext cx="10835640" cy="3970318"/>
          </a:xfrm>
          <a:prstGeom prst="rect">
            <a:avLst/>
          </a:prstGeom>
          <a:noFill/>
        </p:spPr>
        <p:txBody>
          <a:bodyPr wrap="square">
            <a:spAutoFit/>
          </a:bodyPr>
          <a:lstStyle/>
          <a:p>
            <a:pPr marL="457200" indent="-457200">
              <a:buFont typeface="+mj-lt"/>
              <a:buAutoNum type="arabicPeriod"/>
            </a:pPr>
            <a:r>
              <a:rPr lang="en-US" sz="1800" dirty="0">
                <a:solidFill>
                  <a:schemeClr val="tx1">
                    <a:lumMod val="65000"/>
                    <a:lumOff val="35000"/>
                  </a:schemeClr>
                </a:solidFill>
                <a:latin typeface="TradeGothic LT" panose="02000503020000020004" pitchFamily="2" charset="77"/>
              </a:rPr>
              <a:t>How should Sarah approach deciding where to place her cafes?</a:t>
            </a:r>
          </a:p>
          <a:p>
            <a:pPr marL="914400" lvl="1" indent="-457200">
              <a:buFont typeface="+mj-lt"/>
              <a:buAutoNum type="arabicPeriod"/>
            </a:pPr>
            <a:r>
              <a:rPr lang="en-US" dirty="0">
                <a:solidFill>
                  <a:srgbClr val="FF0000"/>
                </a:solidFill>
                <a:latin typeface="TradeGothic LT" panose="02000503020000020004" pitchFamily="2" charset="77"/>
              </a:rPr>
              <a:t>Good candidates will mention understanding supply (competition), demand (customers), ease of entry in the particular cities, proximity to suppliers</a:t>
            </a:r>
          </a:p>
          <a:p>
            <a:pPr marL="457200" indent="-457200">
              <a:buFont typeface="+mj-lt"/>
              <a:buAutoNum type="arabicPeriod"/>
            </a:pPr>
            <a:r>
              <a:rPr lang="en-US" dirty="0">
                <a:solidFill>
                  <a:schemeClr val="tx1">
                    <a:lumMod val="65000"/>
                    <a:lumOff val="35000"/>
                  </a:schemeClr>
                </a:solidFill>
                <a:latin typeface="TradeGothic LT" panose="02000503020000020004" pitchFamily="2" charset="77"/>
              </a:rPr>
              <a:t>Where should she position her first three cafes? (Refer to included graph)</a:t>
            </a:r>
          </a:p>
          <a:p>
            <a:pPr marL="914400" lvl="1" indent="-457200">
              <a:buFont typeface="+mj-lt"/>
              <a:buAutoNum type="arabicPeriod"/>
            </a:pPr>
            <a:r>
              <a:rPr lang="en-US" b="1" dirty="0">
                <a:solidFill>
                  <a:srgbClr val="FF0000"/>
                </a:solidFill>
                <a:latin typeface="TradeGothic LT" panose="02000503020000020004" pitchFamily="2" charset="77"/>
              </a:rPr>
              <a:t>***KEY TO THIS QUESTION IS THEIR RATIONALE MORE THAN THE ACTUAL ANSWER***</a:t>
            </a:r>
          </a:p>
          <a:p>
            <a:pPr marL="914400" lvl="1" indent="-457200">
              <a:buFont typeface="+mj-lt"/>
              <a:buAutoNum type="arabicPeriod"/>
            </a:pPr>
            <a:r>
              <a:rPr lang="en-US" dirty="0">
                <a:solidFill>
                  <a:srgbClr val="FF0000"/>
                </a:solidFill>
                <a:latin typeface="TradeGothic LT" panose="02000503020000020004" pitchFamily="2" charset="77"/>
              </a:rPr>
              <a:t>Good candidates will recognize that a higher concentration of cafes means higher demand but also higher competition. They could suggest diversifying and opening two cafes in medium-sized circle regions, and one in a big circle region</a:t>
            </a:r>
          </a:p>
          <a:p>
            <a:pPr marL="914400" lvl="1" indent="-457200">
              <a:buFont typeface="+mj-lt"/>
              <a:buAutoNum type="arabicPeriod"/>
            </a:pPr>
            <a:r>
              <a:rPr lang="en-US" dirty="0">
                <a:solidFill>
                  <a:srgbClr val="FF0000"/>
                </a:solidFill>
                <a:latin typeface="TradeGothic LT" panose="02000503020000020004" pitchFamily="2" charset="77"/>
              </a:rPr>
              <a:t>Another option: open all three cafes in medium-sized markets to minimize risk of being “drowned out” by bigger brands, but also to capitalize on existing demand</a:t>
            </a:r>
          </a:p>
          <a:p>
            <a:pPr marL="914400" lvl="1" indent="-457200">
              <a:buFont typeface="+mj-lt"/>
              <a:buAutoNum type="arabicPeriod"/>
            </a:pPr>
            <a:r>
              <a:rPr lang="en-US" dirty="0">
                <a:solidFill>
                  <a:srgbClr val="FF0000"/>
                </a:solidFill>
                <a:latin typeface="TradeGothic LT" panose="02000503020000020004" pitchFamily="2" charset="77"/>
              </a:rPr>
              <a:t>Another option: open all three cafes in small-sized markets and create demand, considering Sarah’s experience and large financial backing, she can do a big marketing push and grow quickly</a:t>
            </a:r>
          </a:p>
          <a:p>
            <a:pPr marL="914400" lvl="1" indent="-457200">
              <a:buFont typeface="+mj-lt"/>
              <a:buAutoNum type="arabicPeriod"/>
            </a:pPr>
            <a:r>
              <a:rPr lang="en-US" dirty="0">
                <a:solidFill>
                  <a:srgbClr val="FF0000"/>
                </a:solidFill>
                <a:latin typeface="TradeGothic LT" panose="02000503020000020004" pitchFamily="2" charset="77"/>
              </a:rPr>
              <a:t>Another option: open all three in a big market and compete directly with big brands same reasoning as small-sized market option</a:t>
            </a:r>
          </a:p>
        </p:txBody>
      </p:sp>
    </p:spTree>
    <p:extLst>
      <p:ext uri="{BB962C8B-B14F-4D97-AF65-F5344CB8AC3E}">
        <p14:creationId xmlns:p14="http://schemas.microsoft.com/office/powerpoint/2010/main" val="371628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0A8500-ACD2-4070-8393-22A84F027314}"/>
              </a:ext>
            </a:extLst>
          </p:cNvPr>
          <p:cNvSpPr txBox="1"/>
          <p:nvPr/>
        </p:nvSpPr>
        <p:spPr>
          <a:xfrm>
            <a:off x="231583" y="193791"/>
            <a:ext cx="8298650" cy="646331"/>
          </a:xfrm>
          <a:prstGeom prst="rect">
            <a:avLst/>
          </a:prstGeom>
          <a:noFill/>
        </p:spPr>
        <p:txBody>
          <a:bodyPr wrap="square" rtlCol="0">
            <a:spAutoFit/>
          </a:bodyPr>
          <a:lstStyle>
            <a:defPPr>
              <a:defRPr lang="en-US"/>
            </a:defPPr>
            <a:lvl1pPr>
              <a:defRPr sz="3600" b="1">
                <a:solidFill>
                  <a:schemeClr val="bg2">
                    <a:lumMod val="50000"/>
                  </a:schemeClr>
                </a:solidFill>
                <a:latin typeface="Trade Gothic LT Pro" charset="0"/>
                <a:ea typeface="Trade Gothic LT Pro" charset="0"/>
                <a:cs typeface="Trade Gothic LT Pro" charset="0"/>
              </a:defRPr>
            </a:lvl1pPr>
          </a:lstStyle>
          <a:p>
            <a:r>
              <a:rPr lang="en-US" dirty="0">
                <a:latin typeface="TradeGothic LT Bold" panose="02000503020000020004" pitchFamily="2" charset="77"/>
              </a:rPr>
              <a:t>ANSWERS</a:t>
            </a:r>
          </a:p>
        </p:txBody>
      </p:sp>
      <p:sp>
        <p:nvSpPr>
          <p:cNvPr id="9" name="Rectangle 8">
            <a:extLst>
              <a:ext uri="{FF2B5EF4-FFF2-40B4-BE49-F238E27FC236}">
                <a16:creationId xmlns:a16="http://schemas.microsoft.com/office/drawing/2014/main" id="{78E25D7E-0C3F-47E6-8590-FA93323CA156}"/>
              </a:ext>
            </a:extLst>
          </p:cNvPr>
          <p:cNvSpPr/>
          <p:nvPr/>
        </p:nvSpPr>
        <p:spPr>
          <a:xfrm>
            <a:off x="231583" y="6378459"/>
            <a:ext cx="5960669"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b="1" dirty="0">
                <a:solidFill>
                  <a:schemeClr val="tx1">
                    <a:lumMod val="65000"/>
                    <a:lumOff val="35000"/>
                  </a:schemeClr>
                </a:solidFill>
                <a:latin typeface="TradeGothic LT Bold" panose="02000503020000020004" pitchFamily="2" charset="77"/>
              </a:rPr>
              <a:t>CC Group Case</a:t>
            </a:r>
            <a:r>
              <a:rPr lang="en-US" sz="1400" dirty="0">
                <a:solidFill>
                  <a:schemeClr val="tx1">
                    <a:lumMod val="65000"/>
                    <a:lumOff val="35000"/>
                  </a:schemeClr>
                </a:solidFill>
                <a:latin typeface="TradeGothic LT" panose="02000503020000020004" pitchFamily="2" charset="77"/>
              </a:rPr>
              <a:t>| Spring 2023</a:t>
            </a:r>
          </a:p>
        </p:txBody>
      </p:sp>
      <p:sp>
        <p:nvSpPr>
          <p:cNvPr id="5" name="Rectangle 4">
            <a:extLst>
              <a:ext uri="{FF2B5EF4-FFF2-40B4-BE49-F238E27FC236}">
                <a16:creationId xmlns:a16="http://schemas.microsoft.com/office/drawing/2014/main" id="{8457DAFF-734A-4701-A1E2-29AECA92756E}"/>
              </a:ext>
            </a:extLst>
          </p:cNvPr>
          <p:cNvSpPr/>
          <p:nvPr/>
        </p:nvSpPr>
        <p:spPr>
          <a:xfrm>
            <a:off x="11814478" y="6377465"/>
            <a:ext cx="291878" cy="571500"/>
          </a:xfrm>
          <a:prstGeom prst="rect">
            <a:avLst/>
          </a:prstGeom>
          <a:noFill/>
          <a:ln w="9525" algn="ctr">
            <a:noFill/>
            <a:miter lim="800000"/>
            <a:headEnd/>
            <a:tailEnd/>
          </a:ln>
          <a:effectLst/>
        </p:spPr>
        <p:txBody>
          <a:bodyPr lIns="91440" tIns="0" rIns="91440" bIns="0" anchor="ctr"/>
          <a:lstStyle/>
          <a:p>
            <a:pPr eaLnBrk="0" hangingPunct="0">
              <a:lnSpc>
                <a:spcPct val="106000"/>
              </a:lnSpc>
              <a:buClr>
                <a:srgbClr val="003399"/>
              </a:buClr>
              <a:buSzPct val="100000"/>
            </a:pPr>
            <a:r>
              <a:rPr lang="en-US" sz="1400" dirty="0">
                <a:solidFill>
                  <a:schemeClr val="tx1">
                    <a:lumMod val="65000"/>
                    <a:lumOff val="35000"/>
                  </a:schemeClr>
                </a:solidFill>
                <a:latin typeface="TradeGothic LT Bold" panose="02000503020000020004" pitchFamily="2" charset="77"/>
              </a:rPr>
              <a:t>3</a:t>
            </a:r>
            <a:endParaRPr lang="en-US" sz="1400" dirty="0">
              <a:solidFill>
                <a:schemeClr val="tx1">
                  <a:lumMod val="65000"/>
                  <a:lumOff val="35000"/>
                </a:schemeClr>
              </a:solidFill>
              <a:latin typeface="TradeGothic LT" panose="02000503020000020004" pitchFamily="2" charset="77"/>
            </a:endParaRPr>
          </a:p>
        </p:txBody>
      </p:sp>
      <p:sp>
        <p:nvSpPr>
          <p:cNvPr id="6" name="TextBox 5">
            <a:extLst>
              <a:ext uri="{FF2B5EF4-FFF2-40B4-BE49-F238E27FC236}">
                <a16:creationId xmlns:a16="http://schemas.microsoft.com/office/drawing/2014/main" id="{3134DD3E-8CEF-8BBB-4F43-8E3A8369B319}"/>
              </a:ext>
            </a:extLst>
          </p:cNvPr>
          <p:cNvSpPr txBox="1"/>
          <p:nvPr/>
        </p:nvSpPr>
        <p:spPr>
          <a:xfrm>
            <a:off x="575591" y="751512"/>
            <a:ext cx="10835640" cy="5909310"/>
          </a:xfrm>
          <a:prstGeom prst="rect">
            <a:avLst/>
          </a:prstGeom>
          <a:noFill/>
        </p:spPr>
        <p:txBody>
          <a:bodyPr wrap="square">
            <a:spAutoFit/>
          </a:bodyPr>
          <a:lstStyle/>
          <a:p>
            <a:pPr marL="457200" indent="-457200">
              <a:buFont typeface="+mj-lt"/>
              <a:buAutoNum type="arabicPeriod"/>
            </a:pPr>
            <a:r>
              <a:rPr lang="en-US" sz="1800" dirty="0">
                <a:solidFill>
                  <a:schemeClr val="tx1">
                    <a:lumMod val="65000"/>
                    <a:lumOff val="35000"/>
                  </a:schemeClr>
                </a:solidFill>
                <a:latin typeface="TradeGothic LT" panose="02000503020000020004" pitchFamily="2" charset="77"/>
              </a:rPr>
              <a:t>Sarah has determined that the cost to develop each café is $5M up-front and an additional $1M in variable costs. You can assume that one store is opened each year and each store captures .1% of the total market ($7B) each year. Could Maggie break even at the end of 3 years (i.e. beginning of year 4)?</a:t>
            </a:r>
          </a:p>
          <a:p>
            <a:pPr marL="914400" lvl="1" indent="-457200">
              <a:buFont typeface="+mj-lt"/>
              <a:buAutoNum type="arabicPeriod"/>
            </a:pPr>
            <a:endParaRPr lang="en-US" dirty="0">
              <a:solidFill>
                <a:schemeClr val="tx1">
                  <a:lumMod val="65000"/>
                  <a:lumOff val="35000"/>
                </a:schemeClr>
              </a:solidFill>
              <a:latin typeface="TradeGothic LT" panose="02000503020000020004" pitchFamily="2" charset="77"/>
            </a:endParaRPr>
          </a:p>
          <a:p>
            <a:pPr marL="914400" lvl="1" indent="-457200">
              <a:buFont typeface="+mj-lt"/>
              <a:buAutoNum type="arabicPeriod"/>
            </a:pPr>
            <a:endParaRPr lang="en-US" dirty="0">
              <a:solidFill>
                <a:schemeClr val="tx1">
                  <a:lumMod val="65000"/>
                  <a:lumOff val="35000"/>
                </a:schemeClr>
              </a:solidFill>
              <a:latin typeface="TradeGothic LT" panose="02000503020000020004" pitchFamily="2" charset="77"/>
            </a:endParaRPr>
          </a:p>
          <a:p>
            <a:pPr marL="914400" lvl="1" indent="-457200">
              <a:buFont typeface="+mj-lt"/>
              <a:buAutoNum type="arabicPeriod"/>
            </a:pPr>
            <a:endParaRPr lang="en-US" dirty="0">
              <a:solidFill>
                <a:schemeClr val="tx1">
                  <a:lumMod val="65000"/>
                  <a:lumOff val="35000"/>
                </a:schemeClr>
              </a:solidFill>
              <a:latin typeface="TradeGothic LT" panose="02000503020000020004" pitchFamily="2" charset="77"/>
            </a:endParaRPr>
          </a:p>
          <a:p>
            <a:pPr marL="914400" lvl="1" indent="-457200">
              <a:buFont typeface="+mj-lt"/>
              <a:buAutoNum type="arabicPeriod"/>
            </a:pPr>
            <a:endParaRPr lang="en-US" dirty="0">
              <a:solidFill>
                <a:schemeClr val="tx1">
                  <a:lumMod val="65000"/>
                  <a:lumOff val="35000"/>
                </a:schemeClr>
              </a:solidFill>
              <a:latin typeface="TradeGothic LT" panose="02000503020000020004" pitchFamily="2" charset="77"/>
            </a:endParaRPr>
          </a:p>
          <a:p>
            <a:pPr marL="914400" lvl="1" indent="-457200">
              <a:buFont typeface="+mj-lt"/>
              <a:buAutoNum type="arabicPeriod"/>
            </a:pPr>
            <a:endParaRPr lang="en-US" dirty="0">
              <a:solidFill>
                <a:schemeClr val="tx1">
                  <a:lumMod val="65000"/>
                  <a:lumOff val="35000"/>
                </a:schemeClr>
              </a:solidFill>
              <a:latin typeface="TradeGothic LT" panose="02000503020000020004" pitchFamily="2" charset="77"/>
            </a:endParaRPr>
          </a:p>
          <a:p>
            <a:pPr marL="914400" lvl="1" indent="-457200">
              <a:buFont typeface="+mj-lt"/>
              <a:buAutoNum type="arabicPeriod"/>
            </a:pPr>
            <a:endParaRPr lang="en-US" dirty="0">
              <a:solidFill>
                <a:schemeClr val="tx1">
                  <a:lumMod val="65000"/>
                  <a:lumOff val="35000"/>
                </a:schemeClr>
              </a:solidFill>
              <a:latin typeface="TradeGothic LT" panose="02000503020000020004" pitchFamily="2" charset="77"/>
            </a:endParaRPr>
          </a:p>
          <a:p>
            <a:pPr marL="457200" indent="-457200">
              <a:buFont typeface="+mj-lt"/>
              <a:buAutoNum type="arabicPeriod"/>
            </a:pPr>
            <a:endParaRPr lang="en-US" sz="1800" dirty="0">
              <a:solidFill>
                <a:schemeClr val="tx1">
                  <a:lumMod val="65000"/>
                  <a:lumOff val="35000"/>
                </a:schemeClr>
              </a:solidFill>
              <a:latin typeface="TradeGothic LT" panose="02000503020000020004" pitchFamily="2" charset="77"/>
            </a:endParaRPr>
          </a:p>
          <a:p>
            <a:pPr marL="914400" lvl="1" indent="-457200">
              <a:buFont typeface="+mj-lt"/>
              <a:buAutoNum type="arabicPeriod"/>
            </a:pPr>
            <a:endParaRPr lang="en-US" dirty="0">
              <a:solidFill>
                <a:schemeClr val="tx1">
                  <a:lumMod val="65000"/>
                  <a:lumOff val="35000"/>
                </a:schemeClr>
              </a:solidFill>
              <a:latin typeface="TradeGothic LT" panose="02000503020000020004" pitchFamily="2" charset="77"/>
            </a:endParaRPr>
          </a:p>
          <a:p>
            <a:pPr marL="914400" lvl="1" indent="-457200">
              <a:buFont typeface="+mj-lt"/>
              <a:buAutoNum type="arabicPeriod"/>
            </a:pPr>
            <a:r>
              <a:rPr lang="en-US" dirty="0">
                <a:solidFill>
                  <a:srgbClr val="FF0000"/>
                </a:solidFill>
                <a:latin typeface="TradeGothic LT" panose="02000503020000020004" pitchFamily="2" charset="77"/>
              </a:rPr>
              <a:t>Profit = $7M * 6 - ($6M + $7M + $8M) = $42M - $21M = $21M profit</a:t>
            </a:r>
          </a:p>
          <a:p>
            <a:pPr marL="457200" indent="-457200">
              <a:buFont typeface="+mj-lt"/>
              <a:buAutoNum type="arabicPeriod"/>
            </a:pPr>
            <a:endParaRPr lang="en-US" sz="1800" dirty="0">
              <a:solidFill>
                <a:schemeClr val="tx1">
                  <a:lumMod val="65000"/>
                  <a:lumOff val="35000"/>
                </a:schemeClr>
              </a:solidFill>
              <a:latin typeface="TradeGothic LT" panose="02000503020000020004" pitchFamily="2" charset="77"/>
            </a:endParaRPr>
          </a:p>
          <a:p>
            <a:pPr marL="457200" indent="-457200">
              <a:buFont typeface="+mj-lt"/>
              <a:buAutoNum type="arabicPeriod"/>
            </a:pPr>
            <a:r>
              <a:rPr lang="en-US" sz="1800" dirty="0">
                <a:solidFill>
                  <a:schemeClr val="tx1">
                    <a:lumMod val="65000"/>
                    <a:lumOff val="35000"/>
                  </a:schemeClr>
                </a:solidFill>
                <a:latin typeface="TradeGothic LT" panose="02000503020000020004" pitchFamily="2" charset="77"/>
              </a:rPr>
              <a:t>Investors are worried that the cafes won’t achieve consistent revenues each year. What are 2 strategies you would recommend Maggie implement to ensure consistent profits?</a:t>
            </a:r>
            <a:endParaRPr lang="en-US" dirty="0">
              <a:solidFill>
                <a:schemeClr val="tx1">
                  <a:lumMod val="65000"/>
                  <a:lumOff val="35000"/>
                </a:schemeClr>
              </a:solidFill>
              <a:latin typeface="TradeGothic LT" panose="02000503020000020004" pitchFamily="2" charset="77"/>
            </a:endParaRPr>
          </a:p>
          <a:p>
            <a:pPr marL="914400" lvl="1" indent="-457200">
              <a:buFont typeface="+mj-lt"/>
              <a:buAutoNum type="arabicPeriod"/>
            </a:pPr>
            <a:r>
              <a:rPr lang="en-US" dirty="0">
                <a:solidFill>
                  <a:srgbClr val="FF0000"/>
                </a:solidFill>
                <a:latin typeface="TradeGothic LT" panose="02000503020000020004" pitchFamily="2" charset="77"/>
              </a:rPr>
              <a:t>Look for creativity &amp; feasibility here. Sample answers include loyalty programs, temporary pre-launch pop-up shops to garner interest in the areas, host social/ community events, allow space to be rented for external events</a:t>
            </a:r>
            <a:endParaRPr lang="en-US" dirty="0">
              <a:solidFill>
                <a:schemeClr val="tx1">
                  <a:lumMod val="65000"/>
                  <a:lumOff val="35000"/>
                </a:schemeClr>
              </a:solidFill>
              <a:latin typeface="TradeGothic LT" panose="02000503020000020004" pitchFamily="2" charset="77"/>
            </a:endParaRPr>
          </a:p>
          <a:p>
            <a:pPr marL="457200" indent="-457200">
              <a:buFont typeface="+mj-lt"/>
              <a:buAutoNum type="arabicPeriod"/>
            </a:pPr>
            <a:r>
              <a:rPr lang="en-US" sz="1800" dirty="0">
                <a:solidFill>
                  <a:schemeClr val="tx1">
                    <a:lumMod val="65000"/>
                    <a:lumOff val="35000"/>
                  </a:schemeClr>
                </a:solidFill>
                <a:latin typeface="TradeGothic LT" panose="02000503020000020004" pitchFamily="2" charset="77"/>
              </a:rPr>
              <a:t>What is one unique factor Sarah can employ that is different from Starbucks and its cafes?</a:t>
            </a:r>
          </a:p>
          <a:p>
            <a:pPr marL="914400" lvl="1" indent="-457200">
              <a:buFont typeface="+mj-lt"/>
              <a:buAutoNum type="arabicPeriod"/>
            </a:pPr>
            <a:r>
              <a:rPr lang="en-US" dirty="0">
                <a:solidFill>
                  <a:srgbClr val="FF0000"/>
                </a:solidFill>
                <a:latin typeface="TradeGothic LT" panose="02000503020000020004" pitchFamily="2" charset="77"/>
              </a:rPr>
              <a:t>Look for creativity &amp; feasibility here. Sample answer: Be fully vegan, pet friendly café, host social events for the community etc. live music (good answers here could overlap with previous answers)</a:t>
            </a:r>
          </a:p>
        </p:txBody>
      </p:sp>
      <mc:AlternateContent xmlns:mc="http://schemas.openxmlformats.org/markup-compatibility/2006" xmlns:p14="http://schemas.microsoft.com/office/powerpoint/2010/main">
        <mc:Choice Requires="p14">
          <p:contentPart p14:bwMode="auto" r:id="rId2">
            <p14:nvContentPartPr>
              <p14:cNvPr id="15" name="Ink 14">
                <a:extLst>
                  <a:ext uri="{FF2B5EF4-FFF2-40B4-BE49-F238E27FC236}">
                    <a16:creationId xmlns:a16="http://schemas.microsoft.com/office/drawing/2014/main" id="{13B7015D-BF24-6ACF-A362-0416E2D579E5}"/>
                  </a:ext>
                </a:extLst>
              </p14:cNvPr>
              <p14:cNvContentPartPr/>
              <p14:nvPr/>
            </p14:nvContentPartPr>
            <p14:xfrm>
              <a:off x="1074392" y="1893638"/>
              <a:ext cx="360" cy="360"/>
            </p14:xfrm>
          </p:contentPart>
        </mc:Choice>
        <mc:Fallback xmlns="">
          <p:pic>
            <p:nvPicPr>
              <p:cNvPr id="15" name="Ink 14">
                <a:extLst>
                  <a:ext uri="{FF2B5EF4-FFF2-40B4-BE49-F238E27FC236}">
                    <a16:creationId xmlns:a16="http://schemas.microsoft.com/office/drawing/2014/main" id="{13B7015D-BF24-6ACF-A362-0416E2D579E5}"/>
                  </a:ext>
                </a:extLst>
              </p:cNvPr>
              <p:cNvPicPr/>
              <p:nvPr/>
            </p:nvPicPr>
            <p:blipFill>
              <a:blip r:embed="rId3"/>
              <a:stretch>
                <a:fillRect/>
              </a:stretch>
            </p:blipFill>
            <p:spPr>
              <a:xfrm>
                <a:off x="1065392" y="1884638"/>
                <a:ext cx="18000" cy="18000"/>
              </a:xfrm>
              <a:prstGeom prst="rect">
                <a:avLst/>
              </a:prstGeom>
            </p:spPr>
          </p:pic>
        </mc:Fallback>
      </mc:AlternateContent>
      <p:graphicFrame>
        <p:nvGraphicFramePr>
          <p:cNvPr id="32" name="Table 32">
            <a:extLst>
              <a:ext uri="{FF2B5EF4-FFF2-40B4-BE49-F238E27FC236}">
                <a16:creationId xmlns:a16="http://schemas.microsoft.com/office/drawing/2014/main" id="{2A373830-40FA-9686-D0D6-47EE9AB6E64A}"/>
              </a:ext>
            </a:extLst>
          </p:cNvPr>
          <p:cNvGraphicFramePr>
            <a:graphicFrameLocks noGrp="1"/>
          </p:cNvGraphicFramePr>
          <p:nvPr>
            <p:extLst>
              <p:ext uri="{D42A27DB-BD31-4B8C-83A1-F6EECF244321}">
                <p14:modId xmlns:p14="http://schemas.microsoft.com/office/powerpoint/2010/main" val="28602097"/>
              </p:ext>
            </p:extLst>
          </p:nvPr>
        </p:nvGraphicFramePr>
        <p:xfrm>
          <a:off x="1163320" y="1760170"/>
          <a:ext cx="8127999" cy="1849120"/>
        </p:xfrm>
        <a:graphic>
          <a:graphicData uri="http://schemas.openxmlformats.org/drawingml/2006/table">
            <a:tbl>
              <a:tblPr firstRow="1" bandRow="1">
                <a:tableStyleId>{93296810-A885-4BE3-A3E7-6D5BEEA58F35}</a:tableStyleId>
              </a:tblPr>
              <a:tblGrid>
                <a:gridCol w="2709333">
                  <a:extLst>
                    <a:ext uri="{9D8B030D-6E8A-4147-A177-3AD203B41FA5}">
                      <a16:colId xmlns:a16="http://schemas.microsoft.com/office/drawing/2014/main" val="3181497361"/>
                    </a:ext>
                  </a:extLst>
                </a:gridCol>
                <a:gridCol w="2709333">
                  <a:extLst>
                    <a:ext uri="{9D8B030D-6E8A-4147-A177-3AD203B41FA5}">
                      <a16:colId xmlns:a16="http://schemas.microsoft.com/office/drawing/2014/main" val="2409836308"/>
                    </a:ext>
                  </a:extLst>
                </a:gridCol>
                <a:gridCol w="2709333">
                  <a:extLst>
                    <a:ext uri="{9D8B030D-6E8A-4147-A177-3AD203B41FA5}">
                      <a16:colId xmlns:a16="http://schemas.microsoft.com/office/drawing/2014/main" val="2430174690"/>
                    </a:ext>
                  </a:extLst>
                </a:gridCol>
              </a:tblGrid>
              <a:tr h="0">
                <a:tc>
                  <a:txBody>
                    <a:bodyPr/>
                    <a:lstStyle/>
                    <a:p>
                      <a:r>
                        <a:rPr lang="en-US" dirty="0"/>
                        <a:t>Y1</a:t>
                      </a:r>
                    </a:p>
                  </a:txBody>
                  <a:tcPr/>
                </a:tc>
                <a:tc>
                  <a:txBody>
                    <a:bodyPr/>
                    <a:lstStyle/>
                    <a:p>
                      <a:r>
                        <a:rPr lang="en-US" dirty="0"/>
                        <a:t>Y2</a:t>
                      </a:r>
                    </a:p>
                  </a:txBody>
                  <a:tcPr/>
                </a:tc>
                <a:tc>
                  <a:txBody>
                    <a:bodyPr/>
                    <a:lstStyle/>
                    <a:p>
                      <a:r>
                        <a:rPr lang="en-US" dirty="0"/>
                        <a:t>Y3</a:t>
                      </a:r>
                    </a:p>
                  </a:txBody>
                  <a:tcPr/>
                </a:tc>
                <a:extLst>
                  <a:ext uri="{0D108BD9-81ED-4DB2-BD59-A6C34878D82A}">
                    <a16:rowId xmlns:a16="http://schemas.microsoft.com/office/drawing/2014/main" val="1089564556"/>
                  </a:ext>
                </a:extLst>
              </a:tr>
              <a:tr h="370840">
                <a:tc>
                  <a:txBody>
                    <a:bodyPr/>
                    <a:lstStyle/>
                    <a:p>
                      <a:r>
                        <a:rPr lang="en-US" dirty="0"/>
                        <a:t>($5M + $1M)</a:t>
                      </a:r>
                    </a:p>
                  </a:txBody>
                  <a:tcPr/>
                </a:tc>
                <a:tc>
                  <a:txBody>
                    <a:bodyPr/>
                    <a:lstStyle/>
                    <a:p>
                      <a:r>
                        <a:rPr lang="en-US" dirty="0"/>
                        <a:t>($5M +$1M + $1M)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($5M +$1M + $1M+ $1M)</a:t>
                      </a:r>
                    </a:p>
                  </a:txBody>
                  <a:tcPr/>
                </a:tc>
                <a:extLst>
                  <a:ext uri="{0D108BD9-81ED-4DB2-BD59-A6C34878D82A}">
                    <a16:rowId xmlns:a16="http://schemas.microsoft.com/office/drawing/2014/main" val="2683771400"/>
                  </a:ext>
                </a:extLst>
              </a:tr>
              <a:tr h="370840">
                <a:tc>
                  <a:txBody>
                    <a:bodyPr/>
                    <a:lstStyle/>
                    <a:p>
                      <a:r>
                        <a:rPr lang="en-US" dirty="0"/>
                        <a:t>$7M</a:t>
                      </a:r>
                    </a:p>
                  </a:txBody>
                  <a:tcPr/>
                </a:tc>
                <a:tc>
                  <a:txBody>
                    <a:bodyPr/>
                    <a:lstStyle/>
                    <a:p>
                      <a:r>
                        <a:rPr lang="en-US" dirty="0"/>
                        <a:t>$7M</a:t>
                      </a:r>
                    </a:p>
                  </a:txBody>
                  <a:tcPr/>
                </a:tc>
                <a:tc>
                  <a:txBody>
                    <a:bodyPr/>
                    <a:lstStyle/>
                    <a:p>
                      <a:r>
                        <a:rPr lang="en-US" dirty="0"/>
                        <a:t>$7M</a:t>
                      </a:r>
                    </a:p>
                  </a:txBody>
                  <a:tcPr/>
                </a:tc>
                <a:extLst>
                  <a:ext uri="{0D108BD9-81ED-4DB2-BD59-A6C34878D82A}">
                    <a16:rowId xmlns:a16="http://schemas.microsoft.com/office/drawing/2014/main" val="858705047"/>
                  </a:ext>
                </a:extLst>
              </a:tr>
              <a:tr h="370840">
                <a:tc>
                  <a:txBody>
                    <a:bodyPr/>
                    <a:lstStyle/>
                    <a:p>
                      <a:endParaRPr lang="en-US" dirty="0"/>
                    </a:p>
                  </a:txBody>
                  <a:tcPr/>
                </a:tc>
                <a:tc>
                  <a:txBody>
                    <a:bodyPr/>
                    <a:lstStyle/>
                    <a:p>
                      <a:r>
                        <a:rPr lang="en-US" dirty="0"/>
                        <a:t>$7M</a:t>
                      </a:r>
                    </a:p>
                  </a:txBody>
                  <a:tcPr/>
                </a:tc>
                <a:tc>
                  <a:txBody>
                    <a:bodyPr/>
                    <a:lstStyle/>
                    <a:p>
                      <a:r>
                        <a:rPr lang="en-US" dirty="0"/>
                        <a:t>$7M</a:t>
                      </a:r>
                    </a:p>
                  </a:txBody>
                  <a:tcPr/>
                </a:tc>
                <a:extLst>
                  <a:ext uri="{0D108BD9-81ED-4DB2-BD59-A6C34878D82A}">
                    <a16:rowId xmlns:a16="http://schemas.microsoft.com/office/drawing/2014/main" val="2205865212"/>
                  </a:ext>
                </a:extLst>
              </a:tr>
              <a:tr h="370840">
                <a:tc>
                  <a:txBody>
                    <a:bodyPr/>
                    <a:lstStyle/>
                    <a:p>
                      <a:endParaRPr lang="en-US" dirty="0"/>
                    </a:p>
                  </a:txBody>
                  <a:tcPr/>
                </a:tc>
                <a:tc>
                  <a:txBody>
                    <a:bodyPr/>
                    <a:lstStyle/>
                    <a:p>
                      <a:endParaRPr lang="en-US" dirty="0"/>
                    </a:p>
                  </a:txBody>
                  <a:tcPr/>
                </a:tc>
                <a:tc>
                  <a:txBody>
                    <a:bodyPr/>
                    <a:lstStyle/>
                    <a:p>
                      <a:r>
                        <a:rPr lang="en-US" dirty="0"/>
                        <a:t>$7M</a:t>
                      </a:r>
                    </a:p>
                  </a:txBody>
                  <a:tcPr/>
                </a:tc>
                <a:extLst>
                  <a:ext uri="{0D108BD9-81ED-4DB2-BD59-A6C34878D82A}">
                    <a16:rowId xmlns:a16="http://schemas.microsoft.com/office/drawing/2014/main" val="2805192182"/>
                  </a:ext>
                </a:extLst>
              </a:tr>
            </a:tbl>
          </a:graphicData>
        </a:graphic>
      </p:graphicFrame>
    </p:spTree>
    <p:extLst>
      <p:ext uri="{BB962C8B-B14F-4D97-AF65-F5344CB8AC3E}">
        <p14:creationId xmlns:p14="http://schemas.microsoft.com/office/powerpoint/2010/main" val="8560890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fyrN7yBEYkCYDt8OWQb5a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fyrN7yBEYkCYDt8OWQb5aQ"/>
</p:tagLst>
</file>

<file path=ppt/theme/theme1.xml><?xml version="1.0" encoding="utf-8"?>
<a:theme xmlns:a="http://schemas.openxmlformats.org/drawingml/2006/main" name="Default Theme">
  <a:themeElements>
    <a:clrScheme name="CCC">
      <a:dk1>
        <a:sysClr val="windowText" lastClr="000000"/>
      </a:dk1>
      <a:lt1>
        <a:sysClr val="window" lastClr="FFFFFF"/>
      </a:lt1>
      <a:dk2>
        <a:srgbClr val="903735"/>
      </a:dk2>
      <a:lt2>
        <a:srgbClr val="7F7F7F"/>
      </a:lt2>
      <a:accent1>
        <a:srgbClr val="3383CB"/>
      </a:accent1>
      <a:accent2>
        <a:srgbClr val="ED7A2B"/>
      </a:accent2>
      <a:accent3>
        <a:srgbClr val="63C16C"/>
      </a:accent3>
      <a:accent4>
        <a:srgbClr val="A6A6A6"/>
      </a:accent4>
      <a:accent5>
        <a:srgbClr val="82ACDE"/>
      </a:accent5>
      <a:accent6>
        <a:srgbClr val="C0504D"/>
      </a:accent6>
      <a:hlink>
        <a:srgbClr val="0000FF"/>
      </a:hlink>
      <a:folHlink>
        <a:srgbClr val="80008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b="1" dirty="0" smtClean="0">
            <a:latin typeface="Garamond" pitchFamily="18" charset="0"/>
          </a:defRPr>
        </a:defPPr>
      </a:lstStyle>
    </a:txDef>
  </a:objectDefaults>
  <a:extraClrSchemeLst/>
  <a:extLst>
    <a:ext uri="{05A4C25C-085E-4340-85A3-A5531E510DB2}">
      <thm15:themeFamily xmlns:thm15="http://schemas.microsoft.com/office/thememl/2012/main" name="Theme1" id="{7EBC9415-D176-441B-ABCD-CE3776C73668}" vid="{882E3C08-3A97-49A7-80F2-3BDEEEE68E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Theme.thmx</Template>
  <TotalTime>13333</TotalTime>
  <Words>770</Words>
  <Application>Microsoft Office PowerPoint</Application>
  <PresentationFormat>Widescreen</PresentationFormat>
  <Paragraphs>77</Paragraphs>
  <Slides>6</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6" baseType="lpstr">
      <vt:lpstr>Arial</vt:lpstr>
      <vt:lpstr>Calibri</vt:lpstr>
      <vt:lpstr>Garamond</vt:lpstr>
      <vt:lpstr>Lucida Grande</vt:lpstr>
      <vt:lpstr>Palatino Linotype</vt:lpstr>
      <vt:lpstr>Trade Gothic LT Pro Light</vt:lpstr>
      <vt:lpstr>TradeGothic LT</vt:lpstr>
      <vt:lpstr>TradeGothic LT Bold</vt:lpstr>
      <vt:lpstr>Default Theme</vt:lpstr>
      <vt:lpstr>think-cell Slide</vt:lpstr>
      <vt:lpstr>PowerPoint Presentation</vt:lpstr>
      <vt:lpstr>PowerPoint Presentation</vt:lpstr>
      <vt:lpstr>PowerPoint Presentation</vt:lpstr>
      <vt:lpstr>PowerPoint Presentation</vt:lpstr>
      <vt:lpstr>PowerPoint Presentation</vt:lpstr>
      <vt:lpstr>PowerPoint Presentation</vt:lpstr>
    </vt:vector>
  </TitlesOfParts>
  <Company>TRSTRII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Timesaver</dc:title>
  <dc:creator>Raimund G. Riedl</dc:creator>
  <cp:lastModifiedBy>Khushi Jain</cp:lastModifiedBy>
  <cp:revision>167</cp:revision>
  <cp:lastPrinted>2020-01-29T21:38:33Z</cp:lastPrinted>
  <dcterms:created xsi:type="dcterms:W3CDTF">2015-03-23T02:00:57Z</dcterms:created>
  <dcterms:modified xsi:type="dcterms:W3CDTF">2023-02-11T14:00:07Z</dcterms:modified>
</cp:coreProperties>
</file>